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60" r:id="rId8"/>
    <p:sldId id="262" r:id="rId9"/>
    <p:sldId id="261" r:id="rId10"/>
    <p:sldId id="273" r:id="rId11"/>
    <p:sldId id="274" r:id="rId12"/>
    <p:sldId id="277" r:id="rId13"/>
    <p:sldId id="276" r:id="rId14"/>
    <p:sldId id="275" r:id="rId15"/>
    <p:sldId id="26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009900"/>
    <a:srgbClr val="003366"/>
    <a:srgbClr val="33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F5C77E3-D9A1-4BEF-AEA4-79934B847BAF}" v="3" dt="2023-09-04T14:37:56.93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213" y="5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D38955E-D9C7-420D-A953-160DB2E43E0F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9F94CCC4-C428-497C-ADE4-00C27E04C36A}">
      <dgm:prSet/>
      <dgm:spPr/>
      <dgm:t>
        <a:bodyPr/>
        <a:lstStyle/>
        <a:p>
          <a:r>
            <a:rPr lang="en-GB" b="0" dirty="0">
              <a:latin typeface="Twinkl Cursive Looped" panose="02000000000000000000" pitchFamily="2" charset="0"/>
            </a:rPr>
            <a:t>Miss Jeremy: Year 2 class teacher Tuesday - Friday</a:t>
          </a:r>
        </a:p>
        <a:p>
          <a:r>
            <a:rPr lang="en-GB" b="0" dirty="0">
              <a:latin typeface="Twinkl Cursive Looped" panose="02000000000000000000" pitchFamily="2" charset="0"/>
            </a:rPr>
            <a:t>e.jeremy@henhamugley.essex.sch.uk</a:t>
          </a:r>
          <a:endParaRPr lang="en-US" b="0" dirty="0">
            <a:latin typeface="Twinkl Cursive Looped" panose="02000000000000000000" pitchFamily="2" charset="0"/>
          </a:endParaRPr>
        </a:p>
      </dgm:t>
    </dgm:pt>
    <dgm:pt modelId="{FF48D794-F67B-4C09-BE5A-82F4CA192B65}" type="parTrans" cxnId="{4FD8016A-EB0C-4E80-90B0-18DB60B0B86A}">
      <dgm:prSet/>
      <dgm:spPr/>
      <dgm:t>
        <a:bodyPr/>
        <a:lstStyle/>
        <a:p>
          <a:endParaRPr lang="en-US">
            <a:latin typeface="Twinkl Cursive Looped" panose="02000000000000000000" pitchFamily="2" charset="0"/>
          </a:endParaRPr>
        </a:p>
      </dgm:t>
    </dgm:pt>
    <dgm:pt modelId="{407C4011-BD23-4A29-8573-E57CBEA0753C}" type="sibTrans" cxnId="{4FD8016A-EB0C-4E80-90B0-18DB60B0B86A}">
      <dgm:prSet/>
      <dgm:spPr/>
      <dgm:t>
        <a:bodyPr/>
        <a:lstStyle/>
        <a:p>
          <a:endParaRPr lang="en-US">
            <a:latin typeface="Twinkl Cursive Looped" panose="02000000000000000000" pitchFamily="2" charset="0"/>
          </a:endParaRPr>
        </a:p>
      </dgm:t>
    </dgm:pt>
    <dgm:pt modelId="{78AF74C0-15C4-44BA-82C1-9FD77A967EAE}">
      <dgm:prSet/>
      <dgm:spPr/>
      <dgm:t>
        <a:bodyPr/>
        <a:lstStyle/>
        <a:p>
          <a:r>
            <a:rPr lang="en-US" dirty="0">
              <a:latin typeface="Twinkl Cursive Looped" panose="02000000000000000000" pitchFamily="2" charset="0"/>
            </a:rPr>
            <a:t>Mrs Aves: Year 2 class teacher Monday</a:t>
          </a:r>
        </a:p>
        <a:p>
          <a:r>
            <a:rPr lang="en-US" dirty="0" err="1">
              <a:latin typeface="Twinkl Cursive Looped" panose="02000000000000000000" pitchFamily="2" charset="0"/>
            </a:rPr>
            <a:t>h.aves</a:t>
          </a:r>
          <a:r>
            <a:rPr lang="en-US" dirty="0">
              <a:latin typeface="Twinkl Cursive Looped" panose="02000000000000000000" pitchFamily="2" charset="0"/>
            </a:rPr>
            <a:t>@</a:t>
          </a:r>
          <a:r>
            <a:rPr lang="en-GB" b="0" dirty="0">
              <a:latin typeface="Twinkl Cursive Looped" panose="02000000000000000000" pitchFamily="2" charset="0"/>
            </a:rPr>
            <a:t>henhamugley.essex.sch.uk</a:t>
          </a:r>
          <a:endParaRPr lang="en-US" dirty="0">
            <a:latin typeface="Twinkl Cursive Looped" panose="02000000000000000000" pitchFamily="2" charset="0"/>
          </a:endParaRPr>
        </a:p>
      </dgm:t>
    </dgm:pt>
    <dgm:pt modelId="{2A5160C0-94A3-4EB0-B2E8-4957A7C20FA6}" type="parTrans" cxnId="{E0CB4550-BB58-4E77-955C-CEFB74E2894A}">
      <dgm:prSet/>
      <dgm:spPr/>
      <dgm:t>
        <a:bodyPr/>
        <a:lstStyle/>
        <a:p>
          <a:endParaRPr lang="en-US">
            <a:latin typeface="Twinkl Cursive Looped" panose="02000000000000000000" pitchFamily="2" charset="0"/>
          </a:endParaRPr>
        </a:p>
      </dgm:t>
    </dgm:pt>
    <dgm:pt modelId="{B35D8F8D-4C03-4CC8-9DD2-B533903C3D0B}" type="sibTrans" cxnId="{E0CB4550-BB58-4E77-955C-CEFB74E2894A}">
      <dgm:prSet/>
      <dgm:spPr/>
      <dgm:t>
        <a:bodyPr/>
        <a:lstStyle/>
        <a:p>
          <a:endParaRPr lang="en-US">
            <a:latin typeface="Twinkl Cursive Looped" panose="02000000000000000000" pitchFamily="2" charset="0"/>
          </a:endParaRPr>
        </a:p>
      </dgm:t>
    </dgm:pt>
    <dgm:pt modelId="{C335D9A1-6E8E-488E-B43A-1387AB7A8C65}">
      <dgm:prSet/>
      <dgm:spPr/>
      <dgm:t>
        <a:bodyPr/>
        <a:lstStyle/>
        <a:p>
          <a:r>
            <a:rPr lang="en-GB" b="0" dirty="0">
              <a:latin typeface="Twinkl Cursive Looped" panose="02000000000000000000" pitchFamily="2" charset="0"/>
            </a:rPr>
            <a:t>Mrs Bryant: TA mornings &amp; Tuesday PPA cover</a:t>
          </a:r>
          <a:endParaRPr lang="en-US" b="0" dirty="0">
            <a:latin typeface="Twinkl Cursive Looped" panose="02000000000000000000" pitchFamily="2" charset="0"/>
          </a:endParaRPr>
        </a:p>
      </dgm:t>
    </dgm:pt>
    <dgm:pt modelId="{90DAB3CC-2D70-4BE2-AD59-CEB795C932BC}" type="parTrans" cxnId="{C55DB297-9D30-452E-A143-10E2614086F5}">
      <dgm:prSet/>
      <dgm:spPr/>
      <dgm:t>
        <a:bodyPr/>
        <a:lstStyle/>
        <a:p>
          <a:endParaRPr lang="en-US">
            <a:latin typeface="Twinkl Cursive Looped" panose="02000000000000000000" pitchFamily="2" charset="0"/>
          </a:endParaRPr>
        </a:p>
      </dgm:t>
    </dgm:pt>
    <dgm:pt modelId="{2FFA0977-FDB1-4325-88B4-531D87C66E79}" type="sibTrans" cxnId="{C55DB297-9D30-452E-A143-10E2614086F5}">
      <dgm:prSet/>
      <dgm:spPr/>
      <dgm:t>
        <a:bodyPr/>
        <a:lstStyle/>
        <a:p>
          <a:endParaRPr lang="en-US">
            <a:latin typeface="Twinkl Cursive Looped" panose="02000000000000000000" pitchFamily="2" charset="0"/>
          </a:endParaRPr>
        </a:p>
      </dgm:t>
    </dgm:pt>
    <dgm:pt modelId="{5F2FAB7C-7302-42AC-A9CB-740F52C492A0}">
      <dgm:prSet/>
      <dgm:spPr/>
      <dgm:t>
        <a:bodyPr/>
        <a:lstStyle/>
        <a:p>
          <a:r>
            <a:rPr lang="en-US" dirty="0">
              <a:latin typeface="Twinkl Cursive Looped" panose="02000000000000000000" pitchFamily="2" charset="0"/>
            </a:rPr>
            <a:t>Mrs Stock &amp; Miss Jenkins: TA afternoons </a:t>
          </a:r>
        </a:p>
      </dgm:t>
    </dgm:pt>
    <dgm:pt modelId="{FBCE7E1A-6C79-4A6B-804E-C1A26B9C378E}" type="parTrans" cxnId="{8E74C4B8-0021-4BEF-A136-B35389D8BA97}">
      <dgm:prSet/>
      <dgm:spPr/>
      <dgm:t>
        <a:bodyPr/>
        <a:lstStyle/>
        <a:p>
          <a:endParaRPr lang="en-US">
            <a:latin typeface="Twinkl Cursive Looped" panose="02000000000000000000" pitchFamily="2" charset="0"/>
          </a:endParaRPr>
        </a:p>
      </dgm:t>
    </dgm:pt>
    <dgm:pt modelId="{9F86B31D-33A2-428C-B7AB-31611907925F}" type="sibTrans" cxnId="{8E74C4B8-0021-4BEF-A136-B35389D8BA97}">
      <dgm:prSet/>
      <dgm:spPr/>
      <dgm:t>
        <a:bodyPr/>
        <a:lstStyle/>
        <a:p>
          <a:endParaRPr lang="en-US">
            <a:latin typeface="Twinkl Cursive Looped" panose="02000000000000000000" pitchFamily="2" charset="0"/>
          </a:endParaRPr>
        </a:p>
      </dgm:t>
    </dgm:pt>
    <dgm:pt modelId="{651584D3-379F-47AC-8BE9-ADFC98701844}" type="pres">
      <dgm:prSet presAssocID="{0D38955E-D9C7-420D-A953-160DB2E43E0F}" presName="linear" presStyleCnt="0">
        <dgm:presLayoutVars>
          <dgm:animLvl val="lvl"/>
          <dgm:resizeHandles val="exact"/>
        </dgm:presLayoutVars>
      </dgm:prSet>
      <dgm:spPr/>
    </dgm:pt>
    <dgm:pt modelId="{AE7D51FB-4A6F-4217-BCD2-40951D8FED78}" type="pres">
      <dgm:prSet presAssocID="{9F94CCC4-C428-497C-ADE4-00C27E04C36A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10B72A4A-B727-49B1-98F3-099B19937CC8}" type="pres">
      <dgm:prSet presAssocID="{407C4011-BD23-4A29-8573-E57CBEA0753C}" presName="spacer" presStyleCnt="0"/>
      <dgm:spPr/>
    </dgm:pt>
    <dgm:pt modelId="{BD2EC7B7-E42F-45BF-858E-92C187DB4A8B}" type="pres">
      <dgm:prSet presAssocID="{78AF74C0-15C4-44BA-82C1-9FD77A967EAE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E76CF634-0EBA-4A39-9DC9-DDAE50B7A1EB}" type="pres">
      <dgm:prSet presAssocID="{B35D8F8D-4C03-4CC8-9DD2-B533903C3D0B}" presName="spacer" presStyleCnt="0"/>
      <dgm:spPr/>
    </dgm:pt>
    <dgm:pt modelId="{E6E708E8-1B87-4A8A-B621-25DD4CB934A6}" type="pres">
      <dgm:prSet presAssocID="{C335D9A1-6E8E-488E-B43A-1387AB7A8C65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7E4D622F-1146-453C-9954-FF7543AFF039}" type="pres">
      <dgm:prSet presAssocID="{2FFA0977-FDB1-4325-88B4-531D87C66E79}" presName="spacer" presStyleCnt="0"/>
      <dgm:spPr/>
    </dgm:pt>
    <dgm:pt modelId="{E6ED95C2-0A7E-4248-9BFD-8F0583CA3B5A}" type="pres">
      <dgm:prSet presAssocID="{5F2FAB7C-7302-42AC-A9CB-740F52C492A0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4FD8016A-EB0C-4E80-90B0-18DB60B0B86A}" srcId="{0D38955E-D9C7-420D-A953-160DB2E43E0F}" destId="{9F94CCC4-C428-497C-ADE4-00C27E04C36A}" srcOrd="0" destOrd="0" parTransId="{FF48D794-F67B-4C09-BE5A-82F4CA192B65}" sibTransId="{407C4011-BD23-4A29-8573-E57CBEA0753C}"/>
    <dgm:cxn modelId="{8E706D4F-EC37-4EEB-B27D-DA67206F7051}" type="presOf" srcId="{0D38955E-D9C7-420D-A953-160DB2E43E0F}" destId="{651584D3-379F-47AC-8BE9-ADFC98701844}" srcOrd="0" destOrd="0" presId="urn:microsoft.com/office/officeart/2005/8/layout/vList2"/>
    <dgm:cxn modelId="{E0CB4550-BB58-4E77-955C-CEFB74E2894A}" srcId="{0D38955E-D9C7-420D-A953-160DB2E43E0F}" destId="{78AF74C0-15C4-44BA-82C1-9FD77A967EAE}" srcOrd="1" destOrd="0" parTransId="{2A5160C0-94A3-4EB0-B2E8-4957A7C20FA6}" sibTransId="{B35D8F8D-4C03-4CC8-9DD2-B533903C3D0B}"/>
    <dgm:cxn modelId="{2A133782-1216-4D06-94E9-972FDA8F64E9}" type="presOf" srcId="{78AF74C0-15C4-44BA-82C1-9FD77A967EAE}" destId="{BD2EC7B7-E42F-45BF-858E-92C187DB4A8B}" srcOrd="0" destOrd="0" presId="urn:microsoft.com/office/officeart/2005/8/layout/vList2"/>
    <dgm:cxn modelId="{C55DB297-9D30-452E-A143-10E2614086F5}" srcId="{0D38955E-D9C7-420D-A953-160DB2E43E0F}" destId="{C335D9A1-6E8E-488E-B43A-1387AB7A8C65}" srcOrd="2" destOrd="0" parTransId="{90DAB3CC-2D70-4BE2-AD59-CEB795C932BC}" sibTransId="{2FFA0977-FDB1-4325-88B4-531D87C66E79}"/>
    <dgm:cxn modelId="{C6C09AB6-491A-4C46-87BF-3F972DB2AF25}" type="presOf" srcId="{C335D9A1-6E8E-488E-B43A-1387AB7A8C65}" destId="{E6E708E8-1B87-4A8A-B621-25DD4CB934A6}" srcOrd="0" destOrd="0" presId="urn:microsoft.com/office/officeart/2005/8/layout/vList2"/>
    <dgm:cxn modelId="{8E74C4B8-0021-4BEF-A136-B35389D8BA97}" srcId="{0D38955E-D9C7-420D-A953-160DB2E43E0F}" destId="{5F2FAB7C-7302-42AC-A9CB-740F52C492A0}" srcOrd="3" destOrd="0" parTransId="{FBCE7E1A-6C79-4A6B-804E-C1A26B9C378E}" sibTransId="{9F86B31D-33A2-428C-B7AB-31611907925F}"/>
    <dgm:cxn modelId="{BBB689C8-9ECA-4601-B079-98B3492EBE66}" type="presOf" srcId="{5F2FAB7C-7302-42AC-A9CB-740F52C492A0}" destId="{E6ED95C2-0A7E-4248-9BFD-8F0583CA3B5A}" srcOrd="0" destOrd="0" presId="urn:microsoft.com/office/officeart/2005/8/layout/vList2"/>
    <dgm:cxn modelId="{57F044F9-9573-482F-B8E0-F94BF2F18791}" type="presOf" srcId="{9F94CCC4-C428-497C-ADE4-00C27E04C36A}" destId="{AE7D51FB-4A6F-4217-BCD2-40951D8FED78}" srcOrd="0" destOrd="0" presId="urn:microsoft.com/office/officeart/2005/8/layout/vList2"/>
    <dgm:cxn modelId="{32757103-34DE-41E1-B7C2-803EE3F2A9A5}" type="presParOf" srcId="{651584D3-379F-47AC-8BE9-ADFC98701844}" destId="{AE7D51FB-4A6F-4217-BCD2-40951D8FED78}" srcOrd="0" destOrd="0" presId="urn:microsoft.com/office/officeart/2005/8/layout/vList2"/>
    <dgm:cxn modelId="{8D6E4AFB-1713-41F9-8E15-EB670614E2A6}" type="presParOf" srcId="{651584D3-379F-47AC-8BE9-ADFC98701844}" destId="{10B72A4A-B727-49B1-98F3-099B19937CC8}" srcOrd="1" destOrd="0" presId="urn:microsoft.com/office/officeart/2005/8/layout/vList2"/>
    <dgm:cxn modelId="{D5F5B5FE-FAA9-4E1B-829C-7EC361662388}" type="presParOf" srcId="{651584D3-379F-47AC-8BE9-ADFC98701844}" destId="{BD2EC7B7-E42F-45BF-858E-92C187DB4A8B}" srcOrd="2" destOrd="0" presId="urn:microsoft.com/office/officeart/2005/8/layout/vList2"/>
    <dgm:cxn modelId="{02A1EED6-F24E-4989-8DCA-80D76C1BDA5A}" type="presParOf" srcId="{651584D3-379F-47AC-8BE9-ADFC98701844}" destId="{E76CF634-0EBA-4A39-9DC9-DDAE50B7A1EB}" srcOrd="3" destOrd="0" presId="urn:microsoft.com/office/officeart/2005/8/layout/vList2"/>
    <dgm:cxn modelId="{BAE0EA70-4EB8-4487-8DE2-8B7B38DFFB21}" type="presParOf" srcId="{651584D3-379F-47AC-8BE9-ADFC98701844}" destId="{E6E708E8-1B87-4A8A-B621-25DD4CB934A6}" srcOrd="4" destOrd="0" presId="urn:microsoft.com/office/officeart/2005/8/layout/vList2"/>
    <dgm:cxn modelId="{1935E445-510F-48A1-853D-6A6ABB496BED}" type="presParOf" srcId="{651584D3-379F-47AC-8BE9-ADFC98701844}" destId="{7E4D622F-1146-453C-9954-FF7543AFF039}" srcOrd="5" destOrd="0" presId="urn:microsoft.com/office/officeart/2005/8/layout/vList2"/>
    <dgm:cxn modelId="{7ACB40D9-2412-46DF-8F4C-AEF39E970654}" type="presParOf" srcId="{651584D3-379F-47AC-8BE9-ADFC98701844}" destId="{E6ED95C2-0A7E-4248-9BFD-8F0583CA3B5A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7D51FB-4A6F-4217-BCD2-40951D8FED78}">
      <dsp:nvSpPr>
        <dsp:cNvPr id="0" name=""/>
        <dsp:cNvSpPr/>
      </dsp:nvSpPr>
      <dsp:spPr>
        <a:xfrm>
          <a:off x="0" y="640433"/>
          <a:ext cx="6778664" cy="10296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0" kern="1200" dirty="0">
              <a:latin typeface="Twinkl Cursive Looped" panose="02000000000000000000" pitchFamily="2" charset="0"/>
            </a:rPr>
            <a:t>Miss Jeremy: Year 2 class teacher Tuesday - Friday</a:t>
          </a: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0" kern="1200" dirty="0">
              <a:latin typeface="Twinkl Cursive Looped" panose="02000000000000000000" pitchFamily="2" charset="0"/>
            </a:rPr>
            <a:t>e.jeremy@henhamugley.essex.sch.uk</a:t>
          </a:r>
          <a:endParaRPr lang="en-US" sz="2200" b="0" kern="1200" dirty="0">
            <a:latin typeface="Twinkl Cursive Looped" panose="02000000000000000000" pitchFamily="2" charset="0"/>
          </a:endParaRPr>
        </a:p>
      </dsp:txBody>
      <dsp:txXfrm>
        <a:off x="50261" y="690694"/>
        <a:ext cx="6678142" cy="929078"/>
      </dsp:txXfrm>
    </dsp:sp>
    <dsp:sp modelId="{BD2EC7B7-E42F-45BF-858E-92C187DB4A8B}">
      <dsp:nvSpPr>
        <dsp:cNvPr id="0" name=""/>
        <dsp:cNvSpPr/>
      </dsp:nvSpPr>
      <dsp:spPr>
        <a:xfrm>
          <a:off x="0" y="1733393"/>
          <a:ext cx="6778664" cy="1029600"/>
        </a:xfrm>
        <a:prstGeom prst="roundRect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Twinkl Cursive Looped" panose="02000000000000000000" pitchFamily="2" charset="0"/>
            </a:rPr>
            <a:t>Mrs Aves: Year 2 class teacher Monday</a:t>
          </a: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 err="1">
              <a:latin typeface="Twinkl Cursive Looped" panose="02000000000000000000" pitchFamily="2" charset="0"/>
            </a:rPr>
            <a:t>h.aves</a:t>
          </a:r>
          <a:r>
            <a:rPr lang="en-US" sz="2200" kern="1200" dirty="0">
              <a:latin typeface="Twinkl Cursive Looped" panose="02000000000000000000" pitchFamily="2" charset="0"/>
            </a:rPr>
            <a:t>@</a:t>
          </a:r>
          <a:r>
            <a:rPr lang="en-GB" sz="2200" b="0" kern="1200" dirty="0">
              <a:latin typeface="Twinkl Cursive Looped" panose="02000000000000000000" pitchFamily="2" charset="0"/>
            </a:rPr>
            <a:t>henhamugley.essex.sch.uk</a:t>
          </a:r>
          <a:endParaRPr lang="en-US" sz="2200" kern="1200" dirty="0">
            <a:latin typeface="Twinkl Cursive Looped" panose="02000000000000000000" pitchFamily="2" charset="0"/>
          </a:endParaRPr>
        </a:p>
      </dsp:txBody>
      <dsp:txXfrm>
        <a:off x="50261" y="1783654"/>
        <a:ext cx="6678142" cy="929078"/>
      </dsp:txXfrm>
    </dsp:sp>
    <dsp:sp modelId="{E6E708E8-1B87-4A8A-B621-25DD4CB934A6}">
      <dsp:nvSpPr>
        <dsp:cNvPr id="0" name=""/>
        <dsp:cNvSpPr/>
      </dsp:nvSpPr>
      <dsp:spPr>
        <a:xfrm>
          <a:off x="0" y="2826353"/>
          <a:ext cx="6778664" cy="1029600"/>
        </a:xfrm>
        <a:prstGeom prst="roundRect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0" kern="1200" dirty="0">
              <a:latin typeface="Twinkl Cursive Looped" panose="02000000000000000000" pitchFamily="2" charset="0"/>
            </a:rPr>
            <a:t>Mrs Bryant: TA mornings &amp; Tuesday PPA cover</a:t>
          </a:r>
          <a:endParaRPr lang="en-US" sz="2200" b="0" kern="1200" dirty="0">
            <a:latin typeface="Twinkl Cursive Looped" panose="02000000000000000000" pitchFamily="2" charset="0"/>
          </a:endParaRPr>
        </a:p>
      </dsp:txBody>
      <dsp:txXfrm>
        <a:off x="50261" y="2876614"/>
        <a:ext cx="6678142" cy="929078"/>
      </dsp:txXfrm>
    </dsp:sp>
    <dsp:sp modelId="{E6ED95C2-0A7E-4248-9BFD-8F0583CA3B5A}">
      <dsp:nvSpPr>
        <dsp:cNvPr id="0" name=""/>
        <dsp:cNvSpPr/>
      </dsp:nvSpPr>
      <dsp:spPr>
        <a:xfrm>
          <a:off x="0" y="3919313"/>
          <a:ext cx="6778664" cy="1029600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Twinkl Cursive Looped" panose="02000000000000000000" pitchFamily="2" charset="0"/>
            </a:rPr>
            <a:t>Mrs Stock &amp; Miss Jenkins: TA afternoons </a:t>
          </a:r>
        </a:p>
      </dsp:txBody>
      <dsp:txXfrm>
        <a:off x="50261" y="3969574"/>
        <a:ext cx="6678142" cy="9290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A49C9D-370D-A55E-931D-6DE73F1BB6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BC08B1-56F2-33B1-8944-9118A08ED6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C2CE91-863F-C78E-C0F3-CBD4BA381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EFF4A4-5690-5DD3-FB71-1F7E6EF57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718C0E-8D07-C695-E2E5-1DE64935F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3182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1BC200-98C0-22B3-16F1-683EDCFB9B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5A1A37-BF6E-A04D-31E2-0176CFD5A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4A8225-2CB6-5E96-7604-E896E955A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4122EE-5151-2331-8F68-60C77D682E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3572C8-47E3-10F7-B71C-0B43E5044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85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ACF11-DF83-EA19-EB08-1E03044DFD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AD8FC7-B83C-D99B-7817-08DF550A1F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2EB704-C56B-845E-A384-1A49635BBF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7E9F13-3929-E1A5-8B33-50C8C92BC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8EBFFD-57E3-6E96-58BD-7224927E4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1968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F2CAF0-479B-C0F6-B010-89CAD303C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68B69B-F5F6-84CE-B98C-F6B5D9020E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918342-A87F-51B6-7F26-C97AF21191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AD72A1-7825-501F-49D1-15F42B396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81331B-3464-4890-9F48-1B48A51E3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352FFC-C031-50D0-61C6-7AB68040BF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491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1D75D9-EC21-53AD-01F6-67ABD908EB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9B8042-D4DE-8C10-575A-CA9D805B5E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68FC78-9C2C-B2C3-E1FE-457AE53FDC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48FCBB6-7188-0579-2154-C52E3B2EA7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3CA032-BA02-4746-8C87-BC4BE56C2E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32D6CC4-BA5A-1150-A462-E63026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BDC2A9D-9CC1-18BF-C465-DA33DF4BA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0DEEC8-F836-3E50-1B06-2CA36BA5EB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469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22C33-6216-33DA-0AE9-322C4B0EFD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5B99AC5-3B7B-7547-CBEF-8DBF1D530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7813836-F0B0-4681-3004-0A0048CC1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850A47-7145-42A5-E385-D476B8EEA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45956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9544BC-6DD7-3D7D-9CA8-69CBAF6236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F6698FC-E28C-3334-F39E-3C4888D47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1BBFAF-A6F1-7A1E-F3C5-CAC782426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4094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FDD8B4-A2CF-839B-5F44-6A85AA1EB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29A938-A67D-4E37-EDE8-4220F935F8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A33FC2-12B9-9594-D6A9-EC5D7DE68B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3392C8-FBDA-4996-47F4-134CB20B4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4AFE5A-E162-75EE-3E4A-644D44013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42B89D-C1AA-6AEA-6983-301CCC394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8391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769939-8F5A-4811-A977-E28B5C84E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4E744A-C93D-DCB2-FFF8-44EA70B7849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8BAAB6-FF1B-FBAB-73F6-8EB16A1EF1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91D448-C329-F010-CBE8-400C88844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D848A5-6368-2B7A-F9A8-937C2C1E36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C70233-9EE2-CAF9-D7A5-796E2A573E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048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111EBC-8242-7FF6-1B97-44015A632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072F76-7DF9-8965-ABFA-13A411EBB2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628006-9172-BE10-F4F7-C44C9EC7A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25F575-1378-87B6-47A6-F9E607BEF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4DEB39-40E0-6506-7D6F-4B821983B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245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AA1AAD-AF49-2529-41B0-76F288532A7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79628C-17F7-F503-3265-4AD49B2070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CBB6F5-7EAC-21BD-BD7E-2807DC182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1831A-9D88-A1BF-5D54-2EB82D0421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83439-4342-5B97-7344-405F02C0C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389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84653A-8821-31E1-0A3E-35DE20DFF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01C49C-ECE2-1856-A328-CDCA373A08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A89016-D639-6165-B0E2-3DD646E879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0EE54C-BEFC-9795-2227-0D377421F3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452F67-7C50-7336-EC6A-5E8ACE5167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0171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cid:a08fd1f7-1614-4bb2-b634-3bc60728207f@eurprd02.prod.outlook.com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cid:e6577739-5539-46a4-862b-dbfd1b161db6@eurprd02.prod.outlook.com" TargetMode="External"/><Relationship Id="rId7" Type="http://schemas.openxmlformats.org/officeDocument/2006/relationships/image" Target="cid:cb97e97d-cade-461a-9a40-576efb6c95d7@eurprd02.prod.outlook.com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cid:ba8d592a-52cb-4d6c-b4f8-787a0b94241c@eurprd02.prod.outlook.com" TargetMode="Externa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13" Type="http://schemas.openxmlformats.org/officeDocument/2006/relationships/image" Target="../media/image21.jpeg"/><Relationship Id="rId3" Type="http://schemas.openxmlformats.org/officeDocument/2006/relationships/image" Target="../media/image11.png"/><Relationship Id="rId7" Type="http://schemas.openxmlformats.org/officeDocument/2006/relationships/image" Target="../media/image15.jpeg"/><Relationship Id="rId12" Type="http://schemas.openxmlformats.org/officeDocument/2006/relationships/image" Target="../media/image20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jpeg"/><Relationship Id="rId11" Type="http://schemas.openxmlformats.org/officeDocument/2006/relationships/image" Target="../media/image19.jpeg"/><Relationship Id="rId5" Type="http://schemas.openxmlformats.org/officeDocument/2006/relationships/image" Target="../media/image13.jpeg"/><Relationship Id="rId10" Type="http://schemas.openxmlformats.org/officeDocument/2006/relationships/image" Target="../media/image18.jpeg"/><Relationship Id="rId4" Type="http://schemas.openxmlformats.org/officeDocument/2006/relationships/image" Target="../media/image12.png"/><Relationship Id="rId9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19D32F93-50AC-4C46-A5DB-291C60DDB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logo with a dragon and text&#10;&#10;Description automatically generated">
            <a:extLst>
              <a:ext uri="{FF2B5EF4-FFF2-40B4-BE49-F238E27FC236}">
                <a16:creationId xmlns:a16="http://schemas.microsoft.com/office/drawing/2014/main" id="{CA397731-D913-B333-1FE9-B81C25FD6C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1239" y="1431542"/>
            <a:ext cx="3775459" cy="3963448"/>
          </a:xfrm>
          <a:prstGeom prst="rect">
            <a:avLst/>
          </a:prstGeom>
        </p:spPr>
      </p:pic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B9A1D9BC-1455-4308-9ABD-A3F8EDB67A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6068" y="320442"/>
            <a:ext cx="6572492" cy="6212748"/>
          </a:xfrm>
          <a:custGeom>
            <a:avLst/>
            <a:gdLst>
              <a:gd name="connsiteX0" fmla="*/ 0 w 6572492"/>
              <a:gd name="connsiteY0" fmla="*/ 0 h 6212748"/>
              <a:gd name="connsiteX1" fmla="*/ 2248593 w 6572492"/>
              <a:gd name="connsiteY1" fmla="*/ 0 h 6212748"/>
              <a:gd name="connsiteX2" fmla="*/ 2694770 w 6572492"/>
              <a:gd name="connsiteY2" fmla="*/ 0 h 6212748"/>
              <a:gd name="connsiteX3" fmla="*/ 2991094 w 6572492"/>
              <a:gd name="connsiteY3" fmla="*/ 0 h 6212748"/>
              <a:gd name="connsiteX4" fmla="*/ 6572492 w 6572492"/>
              <a:gd name="connsiteY4" fmla="*/ 0 h 6212748"/>
              <a:gd name="connsiteX5" fmla="*/ 6572492 w 6572492"/>
              <a:gd name="connsiteY5" fmla="*/ 2864954 h 6212748"/>
              <a:gd name="connsiteX6" fmla="*/ 3129047 w 6572492"/>
              <a:gd name="connsiteY6" fmla="*/ 6212748 h 6212748"/>
              <a:gd name="connsiteX7" fmla="*/ 2694770 w 6572492"/>
              <a:gd name="connsiteY7" fmla="*/ 6212748 h 6212748"/>
              <a:gd name="connsiteX8" fmla="*/ 2248593 w 6572492"/>
              <a:gd name="connsiteY8" fmla="*/ 6212748 h 6212748"/>
              <a:gd name="connsiteX9" fmla="*/ 0 w 6572492"/>
              <a:gd name="connsiteY9" fmla="*/ 6212748 h 621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572492" h="6212748">
                <a:moveTo>
                  <a:pt x="0" y="0"/>
                </a:moveTo>
                <a:lnTo>
                  <a:pt x="2248593" y="0"/>
                </a:lnTo>
                <a:lnTo>
                  <a:pt x="2694770" y="0"/>
                </a:lnTo>
                <a:lnTo>
                  <a:pt x="2991094" y="0"/>
                </a:lnTo>
                <a:lnTo>
                  <a:pt x="6572492" y="0"/>
                </a:lnTo>
                <a:lnTo>
                  <a:pt x="6572492" y="2864954"/>
                </a:lnTo>
                <a:lnTo>
                  <a:pt x="3129047" y="6212748"/>
                </a:lnTo>
                <a:lnTo>
                  <a:pt x="2694770" y="6212748"/>
                </a:lnTo>
                <a:lnTo>
                  <a:pt x="2248593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A62647B-1222-407C-8740-5A497612B1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3E6787-8A23-8A49-89C5-D82B7E80D4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75961" y="962526"/>
            <a:ext cx="5384800" cy="3210689"/>
          </a:xfrm>
        </p:spPr>
        <p:txBody>
          <a:bodyPr anchor="b">
            <a:normAutofit/>
          </a:bodyPr>
          <a:lstStyle/>
          <a:p>
            <a:r>
              <a:rPr lang="en-GB" sz="7200" b="1" dirty="0">
                <a:latin typeface="Twinkl Cursive Looped" panose="02000000000000000000" pitchFamily="2" charset="0"/>
              </a:rPr>
              <a:t>Welcome to Year 2</a:t>
            </a:r>
            <a:endParaRPr lang="en-GB" sz="7200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79496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5BE342-B7D1-0AB6-DFEF-C06680CBF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94" y="1070800"/>
            <a:ext cx="3939688" cy="5583126"/>
          </a:xfrm>
        </p:spPr>
        <p:txBody>
          <a:bodyPr>
            <a:normAutofit/>
          </a:bodyPr>
          <a:lstStyle/>
          <a:p>
            <a:pPr algn="r"/>
            <a:r>
              <a:rPr lang="en-GB" sz="8000" b="1" dirty="0">
                <a:latin typeface="Twinkl Cursive Looped" panose="02000000000000000000" pitchFamily="2" charset="0"/>
              </a:rPr>
              <a:t>Year 2 team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" name="Content Placeholder 2">
            <a:extLst>
              <a:ext uri="{FF2B5EF4-FFF2-40B4-BE49-F238E27FC236}">
                <a16:creationId xmlns:a16="http://schemas.microsoft.com/office/drawing/2014/main" id="{FE3B2ACE-2D6D-C08D-D3D3-CCF3A83D446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8807942"/>
              </p:ext>
            </p:extLst>
          </p:nvPr>
        </p:nvGraphicFramePr>
        <p:xfrm>
          <a:off x="5108535" y="1070800"/>
          <a:ext cx="6778664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80097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3" name="Slide Background">
            <a:extLst>
              <a:ext uri="{FF2B5EF4-FFF2-40B4-BE49-F238E27FC236}">
                <a16:creationId xmlns:a16="http://schemas.microsoft.com/office/drawing/2014/main" id="{649C91A9-84E7-4BF0-9026-62F01380D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6EA498-099D-AD86-DA3D-E17FA5795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234450"/>
            <a:ext cx="4080362" cy="100067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000" b="1" dirty="0">
                <a:latin typeface="Twinkl Cursive Looped" panose="02000000000000000000" pitchFamily="2" charset="0"/>
              </a:rPr>
              <a:t>Routines 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17B390A9-E9AB-1E67-CAA7-171463BF49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3" y="1544083"/>
            <a:ext cx="4080361" cy="3769834"/>
          </a:xfrm>
        </p:spPr>
        <p:txBody>
          <a:bodyPr anchor="ctr">
            <a:normAutofit/>
          </a:bodyPr>
          <a:lstStyle/>
          <a:p>
            <a:r>
              <a:rPr lang="en-US" sz="2000" b="1" dirty="0">
                <a:latin typeface="Twinkl Cursive Looped" panose="02000000000000000000" pitchFamily="2" charset="0"/>
              </a:rPr>
              <a:t>8.45am: </a:t>
            </a:r>
            <a:r>
              <a:rPr lang="en-US" sz="2000" dirty="0">
                <a:latin typeface="Twinkl Cursive Looped" panose="02000000000000000000" pitchFamily="2" charset="0"/>
              </a:rPr>
              <a:t>Children to be in class – registration, choose their lunch for the day, zones board and ‘start of day’ morning </a:t>
            </a:r>
            <a:r>
              <a:rPr lang="en-US" sz="2000" dirty="0" err="1">
                <a:latin typeface="Twinkl Cursive Looped" panose="02000000000000000000" pitchFamily="2" charset="0"/>
              </a:rPr>
              <a:t>maths</a:t>
            </a:r>
            <a:r>
              <a:rPr lang="en-US" sz="2000" dirty="0">
                <a:latin typeface="Twinkl Cursive Looped" panose="02000000000000000000" pitchFamily="2" charset="0"/>
              </a:rPr>
              <a:t> work.</a:t>
            </a:r>
          </a:p>
          <a:p>
            <a:r>
              <a:rPr lang="en-US" sz="2000" b="1" dirty="0">
                <a:latin typeface="Twinkl Cursive Looped" panose="02000000000000000000" pitchFamily="2" charset="0"/>
              </a:rPr>
              <a:t>9.10am: </a:t>
            </a:r>
            <a:r>
              <a:rPr lang="en-US" sz="2000" dirty="0">
                <a:latin typeface="Twinkl Cursive Looped" panose="02000000000000000000" pitchFamily="2" charset="0"/>
              </a:rPr>
              <a:t>Assembly</a:t>
            </a:r>
          </a:p>
          <a:p>
            <a:r>
              <a:rPr lang="en-US" sz="2000" b="1" dirty="0">
                <a:latin typeface="Twinkl Cursive Looped" panose="02000000000000000000" pitchFamily="2" charset="0"/>
              </a:rPr>
              <a:t>10.15am: </a:t>
            </a:r>
            <a:r>
              <a:rPr lang="en-US" sz="2000" dirty="0">
                <a:latin typeface="Twinkl Cursive Looped" panose="02000000000000000000" pitchFamily="2" charset="0"/>
              </a:rPr>
              <a:t>BREAK</a:t>
            </a:r>
          </a:p>
          <a:p>
            <a:r>
              <a:rPr lang="en-US" sz="2000" b="1" dirty="0">
                <a:latin typeface="Twinkl Cursive Looped" panose="02000000000000000000" pitchFamily="2" charset="0"/>
              </a:rPr>
              <a:t>12-12.55pm: </a:t>
            </a:r>
            <a:r>
              <a:rPr lang="en-US" sz="2000" dirty="0">
                <a:latin typeface="Twinkl Cursive Looped" panose="02000000000000000000" pitchFamily="2" charset="0"/>
              </a:rPr>
              <a:t>LUNCH</a:t>
            </a:r>
          </a:p>
          <a:p>
            <a:r>
              <a:rPr lang="en-US" sz="2000" b="1" dirty="0">
                <a:latin typeface="Twinkl Cursive Looped" panose="02000000000000000000" pitchFamily="2" charset="0"/>
              </a:rPr>
              <a:t>12.55 – 1.10pm: </a:t>
            </a:r>
            <a:r>
              <a:rPr lang="en-US" sz="2000" dirty="0">
                <a:latin typeface="Twinkl Cursive Looped" panose="02000000000000000000" pitchFamily="2" charset="0"/>
              </a:rPr>
              <a:t>Quiet reading and read our class book.</a:t>
            </a:r>
          </a:p>
          <a:p>
            <a:r>
              <a:rPr lang="en-US" sz="2000" b="1" dirty="0">
                <a:latin typeface="Twinkl Cursive Looped" panose="02000000000000000000" pitchFamily="2" charset="0"/>
              </a:rPr>
              <a:t>3.15pm: </a:t>
            </a:r>
            <a:r>
              <a:rPr lang="en-US" sz="2000" dirty="0">
                <a:latin typeface="Twinkl Cursive Looped" panose="02000000000000000000" pitchFamily="2" charset="0"/>
              </a:rPr>
              <a:t>HOME </a:t>
            </a:r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9B47378D-AD27-45D0-8C1C-5B1098DCC0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200" y="0"/>
            <a:ext cx="6781799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177800" dist="215900" dir="8520000" sx="94000" sy="94000" algn="t" rotWithShape="0">
              <a:srgbClr val="000000">
                <a:alpha val="14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What are the Four Zones of Regulation? - The Zones of Regulation">
            <a:extLst>
              <a:ext uri="{FF2B5EF4-FFF2-40B4-BE49-F238E27FC236}">
                <a16:creationId xmlns:a16="http://schemas.microsoft.com/office/drawing/2014/main" id="{FFDC1932-A3B2-795A-D514-6E353B236B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6000" y="2502184"/>
            <a:ext cx="5334197" cy="1853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34163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9" name="Rectangle 1044">
            <a:extLst>
              <a:ext uri="{FF2B5EF4-FFF2-40B4-BE49-F238E27FC236}">
                <a16:creationId xmlns:a16="http://schemas.microsoft.com/office/drawing/2014/main" id="{C4879EFC-8E62-4E00-973C-C45EE9EC6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EF68A96-F331-9386-9C7D-2079109F8963}"/>
              </a:ext>
            </a:extLst>
          </p:cNvPr>
          <p:cNvSpPr txBox="1"/>
          <p:nvPr/>
        </p:nvSpPr>
        <p:spPr>
          <a:xfrm>
            <a:off x="638881" y="457200"/>
            <a:ext cx="10909640" cy="13686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latin typeface="Twinkl Cursive Looped" panose="02000000000000000000" pitchFamily="2" charset="0"/>
                <a:ea typeface="+mj-ea"/>
                <a:cs typeface="+mj-cs"/>
              </a:rPr>
              <a:t>PE days are Tuesday &amp; Friday</a:t>
            </a:r>
          </a:p>
        </p:txBody>
      </p:sp>
      <p:sp>
        <p:nvSpPr>
          <p:cNvPr id="1050" name="sketch line">
            <a:extLst>
              <a:ext uri="{FF2B5EF4-FFF2-40B4-BE49-F238E27FC236}">
                <a16:creationId xmlns:a16="http://schemas.microsoft.com/office/drawing/2014/main" id="{D6A9C53F-5F90-40A5-8C85-5412D39C8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50080" y="1850683"/>
            <a:ext cx="3291840" cy="18288"/>
          </a:xfrm>
          <a:custGeom>
            <a:avLst/>
            <a:gdLst>
              <a:gd name="connsiteX0" fmla="*/ 0 w 3291840"/>
              <a:gd name="connsiteY0" fmla="*/ 0 h 18288"/>
              <a:gd name="connsiteX1" fmla="*/ 658368 w 3291840"/>
              <a:gd name="connsiteY1" fmla="*/ 0 h 18288"/>
              <a:gd name="connsiteX2" fmla="*/ 1283818 w 3291840"/>
              <a:gd name="connsiteY2" fmla="*/ 0 h 18288"/>
              <a:gd name="connsiteX3" fmla="*/ 1909267 w 3291840"/>
              <a:gd name="connsiteY3" fmla="*/ 0 h 18288"/>
              <a:gd name="connsiteX4" fmla="*/ 2633472 w 3291840"/>
              <a:gd name="connsiteY4" fmla="*/ 0 h 18288"/>
              <a:gd name="connsiteX5" fmla="*/ 3291840 w 3291840"/>
              <a:gd name="connsiteY5" fmla="*/ 0 h 18288"/>
              <a:gd name="connsiteX6" fmla="*/ 3291840 w 3291840"/>
              <a:gd name="connsiteY6" fmla="*/ 18288 h 18288"/>
              <a:gd name="connsiteX7" fmla="*/ 2633472 w 3291840"/>
              <a:gd name="connsiteY7" fmla="*/ 18288 h 18288"/>
              <a:gd name="connsiteX8" fmla="*/ 2073859 w 3291840"/>
              <a:gd name="connsiteY8" fmla="*/ 18288 h 18288"/>
              <a:gd name="connsiteX9" fmla="*/ 1448410 w 3291840"/>
              <a:gd name="connsiteY9" fmla="*/ 18288 h 18288"/>
              <a:gd name="connsiteX10" fmla="*/ 822960 w 3291840"/>
              <a:gd name="connsiteY10" fmla="*/ 18288 h 18288"/>
              <a:gd name="connsiteX11" fmla="*/ 0 w 3291840"/>
              <a:gd name="connsiteY11" fmla="*/ 18288 h 18288"/>
              <a:gd name="connsiteX12" fmla="*/ 0 w 329184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91840" h="18288" fill="none" extrusionOk="0">
                <a:moveTo>
                  <a:pt x="0" y="0"/>
                </a:moveTo>
                <a:cubicBezTo>
                  <a:pt x="173077" y="-20031"/>
                  <a:pt x="443104" y="6424"/>
                  <a:pt x="658368" y="0"/>
                </a:cubicBezTo>
                <a:cubicBezTo>
                  <a:pt x="873632" y="-6424"/>
                  <a:pt x="1034028" y="11764"/>
                  <a:pt x="1283818" y="0"/>
                </a:cubicBezTo>
                <a:cubicBezTo>
                  <a:pt x="1533608" y="-11764"/>
                  <a:pt x="1691227" y="-30112"/>
                  <a:pt x="1909267" y="0"/>
                </a:cubicBezTo>
                <a:cubicBezTo>
                  <a:pt x="2127307" y="30112"/>
                  <a:pt x="2272465" y="-18735"/>
                  <a:pt x="2633472" y="0"/>
                </a:cubicBezTo>
                <a:cubicBezTo>
                  <a:pt x="2994479" y="18735"/>
                  <a:pt x="3023324" y="-32030"/>
                  <a:pt x="3291840" y="0"/>
                </a:cubicBezTo>
                <a:cubicBezTo>
                  <a:pt x="3291406" y="7551"/>
                  <a:pt x="3291373" y="9822"/>
                  <a:pt x="3291840" y="18288"/>
                </a:cubicBezTo>
                <a:cubicBezTo>
                  <a:pt x="3048445" y="38989"/>
                  <a:pt x="2846548" y="-14400"/>
                  <a:pt x="2633472" y="18288"/>
                </a:cubicBezTo>
                <a:cubicBezTo>
                  <a:pt x="2420396" y="50976"/>
                  <a:pt x="2304099" y="6336"/>
                  <a:pt x="2073859" y="18288"/>
                </a:cubicBezTo>
                <a:cubicBezTo>
                  <a:pt x="1843619" y="30240"/>
                  <a:pt x="1706926" y="10778"/>
                  <a:pt x="1448410" y="18288"/>
                </a:cubicBezTo>
                <a:cubicBezTo>
                  <a:pt x="1189894" y="25798"/>
                  <a:pt x="1002278" y="8992"/>
                  <a:pt x="822960" y="18288"/>
                </a:cubicBezTo>
                <a:cubicBezTo>
                  <a:pt x="643642" y="27585"/>
                  <a:pt x="307039" y="38051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291840" h="18288" stroke="0" extrusionOk="0">
                <a:moveTo>
                  <a:pt x="0" y="0"/>
                </a:moveTo>
                <a:cubicBezTo>
                  <a:pt x="195850" y="28018"/>
                  <a:pt x="434891" y="17390"/>
                  <a:pt x="592531" y="0"/>
                </a:cubicBezTo>
                <a:cubicBezTo>
                  <a:pt x="750171" y="-17390"/>
                  <a:pt x="1018709" y="32200"/>
                  <a:pt x="1316736" y="0"/>
                </a:cubicBezTo>
                <a:cubicBezTo>
                  <a:pt x="1614763" y="-32200"/>
                  <a:pt x="1696480" y="-11367"/>
                  <a:pt x="1876349" y="0"/>
                </a:cubicBezTo>
                <a:cubicBezTo>
                  <a:pt x="2056218" y="11367"/>
                  <a:pt x="2193364" y="13433"/>
                  <a:pt x="2435962" y="0"/>
                </a:cubicBezTo>
                <a:cubicBezTo>
                  <a:pt x="2678560" y="-13433"/>
                  <a:pt x="3010901" y="-42367"/>
                  <a:pt x="3291840" y="0"/>
                </a:cubicBezTo>
                <a:cubicBezTo>
                  <a:pt x="3291758" y="4406"/>
                  <a:pt x="3291751" y="9982"/>
                  <a:pt x="3291840" y="18288"/>
                </a:cubicBezTo>
                <a:cubicBezTo>
                  <a:pt x="3108993" y="14228"/>
                  <a:pt x="2952658" y="46900"/>
                  <a:pt x="2666390" y="18288"/>
                </a:cubicBezTo>
                <a:cubicBezTo>
                  <a:pt x="2380122" y="-10324"/>
                  <a:pt x="2263855" y="41055"/>
                  <a:pt x="2040941" y="18288"/>
                </a:cubicBezTo>
                <a:cubicBezTo>
                  <a:pt x="1818027" y="-4479"/>
                  <a:pt x="1675097" y="6509"/>
                  <a:pt x="1415491" y="18288"/>
                </a:cubicBezTo>
                <a:cubicBezTo>
                  <a:pt x="1155885" y="30068"/>
                  <a:pt x="852976" y="36210"/>
                  <a:pt x="691286" y="18288"/>
                </a:cubicBezTo>
                <a:cubicBezTo>
                  <a:pt x="529596" y="366"/>
                  <a:pt x="187183" y="13912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7" name="Picture 3">
            <a:extLst>
              <a:ext uri="{FF2B5EF4-FFF2-40B4-BE49-F238E27FC236}">
                <a16:creationId xmlns:a16="http://schemas.microsoft.com/office/drawing/2014/main" id="{6F5A5671-12A6-21FE-8DEF-5B0EDCD4E7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8881" y="2283014"/>
            <a:ext cx="2704338" cy="3605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1">
            <a:extLst>
              <a:ext uri="{FF2B5EF4-FFF2-40B4-BE49-F238E27FC236}">
                <a16:creationId xmlns:a16="http://schemas.microsoft.com/office/drawing/2014/main" id="{193277DE-2B95-8A85-7F36-0AEA8A0FB8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0037" y="2534111"/>
            <a:ext cx="2245975" cy="313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4A080F-DEC3-B586-4BC7-5F3F5CAD555D}"/>
              </a:ext>
            </a:extLst>
          </p:cNvPr>
          <p:cNvSpPr txBox="1"/>
          <p:nvPr/>
        </p:nvSpPr>
        <p:spPr>
          <a:xfrm>
            <a:off x="6281057" y="2680706"/>
            <a:ext cx="52674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2">
                    <a:lumMod val="50000"/>
                  </a:schemeClr>
                </a:solidFill>
                <a:latin typeface="Twinkl Cursive Looped" panose="02000000000000000000" pitchFamily="2" charset="0"/>
              </a:rPr>
              <a:t>Autumn 1: </a:t>
            </a:r>
            <a:r>
              <a:rPr lang="en-GB" sz="3600" dirty="0">
                <a:latin typeface="Twinkl Cursive Looped" panose="02000000000000000000" pitchFamily="2" charset="0"/>
              </a:rPr>
              <a:t>Ball Skills</a:t>
            </a:r>
          </a:p>
          <a:p>
            <a:r>
              <a:rPr lang="en-GB" sz="3600" dirty="0">
                <a:latin typeface="Twinkl Cursive Looped" panose="02000000000000000000" pitchFamily="2" charset="0"/>
              </a:rPr>
              <a:t> </a:t>
            </a:r>
          </a:p>
          <a:p>
            <a:r>
              <a:rPr lang="en-GB" sz="3600" dirty="0">
                <a:solidFill>
                  <a:schemeClr val="accent2">
                    <a:lumMod val="75000"/>
                  </a:schemeClr>
                </a:solidFill>
                <a:latin typeface="Twinkl Cursive Looped" panose="02000000000000000000" pitchFamily="2" charset="0"/>
              </a:rPr>
              <a:t>Autumn 2: </a:t>
            </a:r>
            <a:r>
              <a:rPr lang="en-GB" sz="3600" dirty="0">
                <a:latin typeface="Twinkl Cursive Looped" panose="02000000000000000000" pitchFamily="2" charset="0"/>
              </a:rPr>
              <a:t>Outdoor Adventurous Activities </a:t>
            </a:r>
          </a:p>
        </p:txBody>
      </p:sp>
    </p:spTree>
    <p:extLst>
      <p:ext uri="{BB962C8B-B14F-4D97-AF65-F5344CB8AC3E}">
        <p14:creationId xmlns:p14="http://schemas.microsoft.com/office/powerpoint/2010/main" val="1026407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7" name="Rectangle 2056">
            <a:extLst>
              <a:ext uri="{FF2B5EF4-FFF2-40B4-BE49-F238E27FC236}">
                <a16:creationId xmlns:a16="http://schemas.microsoft.com/office/drawing/2014/main" id="{7E734232-46A8-4884-9A59-B7E3BA4BC3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44C8BEEC-547D-4B5F-0C4D-9E24B874B0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" b="2099"/>
          <a:stretch>
            <a:fillRect/>
          </a:stretch>
        </p:blipFill>
        <p:spPr bwMode="auto">
          <a:xfrm>
            <a:off x="1" y="1"/>
            <a:ext cx="4038603" cy="5271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756C4CA5-41D3-CEFA-F184-87941C8779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3010"/>
          <a:stretch>
            <a:fillRect/>
          </a:stretch>
        </p:blipFill>
        <p:spPr bwMode="auto">
          <a:xfrm>
            <a:off x="4038600" y="1"/>
            <a:ext cx="4076700" cy="5271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>
            <a:extLst>
              <a:ext uri="{FF2B5EF4-FFF2-40B4-BE49-F238E27FC236}">
                <a16:creationId xmlns:a16="http://schemas.microsoft.com/office/drawing/2014/main" id="{59ABC4C3-C05E-9FD6-E46B-7F68D15287A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3010"/>
          <a:stretch>
            <a:fillRect/>
          </a:stretch>
        </p:blipFill>
        <p:spPr bwMode="auto">
          <a:xfrm>
            <a:off x="8115292" y="1"/>
            <a:ext cx="4076700" cy="5271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9" name="Rectangle 2058">
            <a:extLst>
              <a:ext uri="{FF2B5EF4-FFF2-40B4-BE49-F238E27FC236}">
                <a16:creationId xmlns:a16="http://schemas.microsoft.com/office/drawing/2014/main" id="{D346B8D2-3218-41A5-B817-9ABFB108C6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5260724"/>
            <a:ext cx="12191998" cy="1595775"/>
          </a:xfrm>
          <a:prstGeom prst="rect">
            <a:avLst/>
          </a:prstGeom>
          <a:gradFill>
            <a:gsLst>
              <a:gs pos="34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1" name="Rectangle 2060">
            <a:extLst>
              <a:ext uri="{FF2B5EF4-FFF2-40B4-BE49-F238E27FC236}">
                <a16:creationId xmlns:a16="http://schemas.microsoft.com/office/drawing/2014/main" id="{51E014CA-4279-4E70-AC56-0BBEBF92C2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5262225"/>
            <a:ext cx="8115300" cy="1594275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59000"/>
                </a:schemeClr>
              </a:gs>
              <a:gs pos="100000">
                <a:srgbClr val="000000">
                  <a:alpha val="70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3" name="Rectangle 2062">
            <a:extLst>
              <a:ext uri="{FF2B5EF4-FFF2-40B4-BE49-F238E27FC236}">
                <a16:creationId xmlns:a16="http://schemas.microsoft.com/office/drawing/2014/main" id="{28B3DCF8-9D1E-4907-B1EC-98D11BC16F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4636" y="5262226"/>
            <a:ext cx="12196636" cy="1594274"/>
          </a:xfrm>
          <a:prstGeom prst="rect">
            <a:avLst/>
          </a:prstGeom>
          <a:gradFill>
            <a:gsLst>
              <a:gs pos="0">
                <a:srgbClr val="000000">
                  <a:alpha val="71765"/>
                </a:srgbClr>
              </a:gs>
              <a:gs pos="100000">
                <a:schemeClr val="accent1">
                  <a:alpha val="24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5" name="Rectangle 2064">
            <a:extLst>
              <a:ext uri="{FF2B5EF4-FFF2-40B4-BE49-F238E27FC236}">
                <a16:creationId xmlns:a16="http://schemas.microsoft.com/office/drawing/2014/main" id="{88D6B9EF-FF47-487C-8B82-F9F2B9A54A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6" y="5262224"/>
            <a:ext cx="4076697" cy="1594275"/>
          </a:xfrm>
          <a:prstGeom prst="rect">
            <a:avLst/>
          </a:prstGeom>
          <a:gradFill>
            <a:gsLst>
              <a:gs pos="19000">
                <a:srgbClr val="000000">
                  <a:alpha val="62000"/>
                </a:srgbClr>
              </a:gs>
              <a:gs pos="100000">
                <a:schemeClr val="accent1">
                  <a:lumMod val="75000"/>
                  <a:alpha val="44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7" name="Rectangle 2066">
            <a:extLst>
              <a:ext uri="{FF2B5EF4-FFF2-40B4-BE49-F238E27FC236}">
                <a16:creationId xmlns:a16="http://schemas.microsoft.com/office/drawing/2014/main" id="{5717D090-7948-433A-AED2-EA1A98E6F0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5291050" y="-40689"/>
            <a:ext cx="1594274" cy="12192000"/>
          </a:xfrm>
          <a:prstGeom prst="rect">
            <a:avLst/>
          </a:prstGeom>
          <a:gradFill>
            <a:gsLst>
              <a:gs pos="16000">
                <a:schemeClr val="accent1">
                  <a:alpha val="0"/>
                </a:schemeClr>
              </a:gs>
              <a:gs pos="99000">
                <a:srgbClr val="000000">
                  <a:alpha val="70000"/>
                </a:srgbClr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69" name="Rectangle 2068">
            <a:extLst>
              <a:ext uri="{FF2B5EF4-FFF2-40B4-BE49-F238E27FC236}">
                <a16:creationId xmlns:a16="http://schemas.microsoft.com/office/drawing/2014/main" id="{D618C3E8-8260-4E23-8BA1-C2C3E80BEF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64" y="5282206"/>
            <a:ext cx="12192264" cy="1153314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11000"/>
                </a:schemeClr>
              </a:gs>
              <a:gs pos="100000">
                <a:schemeClr val="accent1">
                  <a:alpha val="26000"/>
                </a:schemeClr>
              </a:gs>
            </a:gsLst>
            <a:lin ang="12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3AAA418-7B6D-F92D-55BB-863D374436A5}"/>
              </a:ext>
            </a:extLst>
          </p:cNvPr>
          <p:cNvSpPr txBox="1"/>
          <p:nvPr/>
        </p:nvSpPr>
        <p:spPr>
          <a:xfrm>
            <a:off x="699713" y="5588000"/>
            <a:ext cx="6867277" cy="920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kern="1200" dirty="0">
                <a:solidFill>
                  <a:srgbClr val="FFFFFF"/>
                </a:solidFill>
                <a:latin typeface="Twinkl Cursive Looped" panose="02000000000000000000" pitchFamily="2" charset="0"/>
                <a:ea typeface="+mj-ea"/>
                <a:cs typeface="+mj-cs"/>
              </a:rPr>
              <a:t>School uniform expectations</a:t>
            </a:r>
          </a:p>
        </p:txBody>
      </p:sp>
    </p:spTree>
    <p:extLst>
      <p:ext uri="{BB962C8B-B14F-4D97-AF65-F5344CB8AC3E}">
        <p14:creationId xmlns:p14="http://schemas.microsoft.com/office/powerpoint/2010/main" val="1391910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5" name="Group 2054">
            <a:extLst>
              <a:ext uri="{FF2B5EF4-FFF2-40B4-BE49-F238E27FC236}">
                <a16:creationId xmlns:a16="http://schemas.microsoft.com/office/drawing/2014/main" id="{114ED94A-C85D-4CD3-4205-438D21CE6B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9217" y="-1"/>
            <a:ext cx="5213267" cy="6883030"/>
            <a:chOff x="-19217" y="-1"/>
            <a:chExt cx="5213267" cy="6883030"/>
          </a:xfrm>
        </p:grpSpPr>
        <p:sp>
          <p:nvSpPr>
            <p:cNvPr id="2056" name="Rectangle 2055">
              <a:extLst>
                <a:ext uri="{FF2B5EF4-FFF2-40B4-BE49-F238E27FC236}">
                  <a16:creationId xmlns:a16="http://schemas.microsoft.com/office/drawing/2014/main" id="{E642BDB2-BF67-1D53-1C70-0B41D709E4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06" y="0"/>
              <a:ext cx="5204956" cy="6883029"/>
            </a:xfrm>
            <a:prstGeom prst="rect">
              <a:avLst/>
            </a:prstGeom>
            <a:gradFill>
              <a:gsLst>
                <a:gs pos="7000">
                  <a:schemeClr val="accent2"/>
                </a:gs>
                <a:gs pos="100000">
                  <a:schemeClr val="accent5"/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57" name="Rectangle 2056">
              <a:extLst>
                <a:ext uri="{FF2B5EF4-FFF2-40B4-BE49-F238E27FC236}">
                  <a16:creationId xmlns:a16="http://schemas.microsoft.com/office/drawing/2014/main" id="{58E0D8CE-5DBF-B664-EB48-C29BF8AB48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-19217" y="1731909"/>
              <a:ext cx="5204963" cy="5144400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lumMod val="75000"/>
                  </a:schemeClr>
                </a:gs>
                <a:gs pos="60000">
                  <a:schemeClr val="accent5">
                    <a:lumMod val="60000"/>
                    <a:lumOff val="40000"/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058" name="Rectangle 2057">
              <a:extLst>
                <a:ext uri="{FF2B5EF4-FFF2-40B4-BE49-F238E27FC236}">
                  <a16:creationId xmlns:a16="http://schemas.microsoft.com/office/drawing/2014/main" id="{DFD140CE-7DE2-C88F-5EAE-F45EB69E6A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10" y="6723"/>
              <a:ext cx="3834567" cy="6876300"/>
            </a:xfrm>
            <a:prstGeom prst="rect">
              <a:avLst/>
            </a:prstGeom>
            <a:gradFill flip="none" rotWithShape="1">
              <a:gsLst>
                <a:gs pos="3000">
                  <a:schemeClr val="accent2">
                    <a:lumMod val="60000"/>
                    <a:lumOff val="40000"/>
                    <a:alpha val="78000"/>
                  </a:schemeClr>
                </a:gs>
                <a:gs pos="42000">
                  <a:schemeClr val="accent2">
                    <a:alpha val="0"/>
                  </a:schemeClr>
                </a:gs>
              </a:gsLst>
              <a:lin ang="3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59" name="Rectangle 2058">
              <a:extLst>
                <a:ext uri="{FF2B5EF4-FFF2-40B4-BE49-F238E27FC236}">
                  <a16:creationId xmlns:a16="http://schemas.microsoft.com/office/drawing/2014/main" id="{557E87E3-413F-10EF-63D8-6016E986C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-844601" y="833689"/>
              <a:ext cx="6872341" cy="5204961"/>
            </a:xfrm>
            <a:prstGeom prst="rect">
              <a:avLst/>
            </a:prstGeom>
            <a:gradFill>
              <a:gsLst>
                <a:gs pos="0">
                  <a:schemeClr val="accent5">
                    <a:alpha val="86000"/>
                  </a:schemeClr>
                </a:gs>
                <a:gs pos="57000">
                  <a:schemeClr val="accent2">
                    <a:alpha val="0"/>
                  </a:schemeClr>
                </a:gs>
              </a:gsLst>
              <a:lin ang="13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3186D697-6319-5ED6-D667-FE06FEC7F23F}"/>
              </a:ext>
            </a:extLst>
          </p:cNvPr>
          <p:cNvSpPr txBox="1"/>
          <p:nvPr/>
        </p:nvSpPr>
        <p:spPr>
          <a:xfrm>
            <a:off x="79538" y="555173"/>
            <a:ext cx="5024061" cy="62961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latin typeface="Twinkl Cursive Looped" panose="02000000000000000000" pitchFamily="2" charset="0"/>
              </a:rPr>
              <a:t>Homework will be issued every </a:t>
            </a:r>
            <a:r>
              <a:rPr lang="en-US" sz="2400" b="1" dirty="0">
                <a:solidFill>
                  <a:srgbClr val="C00000"/>
                </a:solidFill>
                <a:latin typeface="Twinkl Cursive Looped" panose="02000000000000000000" pitchFamily="2" charset="0"/>
              </a:rPr>
              <a:t>Friday</a:t>
            </a:r>
            <a:r>
              <a:rPr lang="en-US" sz="2400" dirty="0">
                <a:latin typeface="Twinkl Cursive Looped" panose="02000000000000000000" pitchFamily="2" charset="0"/>
              </a:rPr>
              <a:t> to be handed in the following </a:t>
            </a:r>
            <a:r>
              <a:rPr lang="en-US" sz="2400" b="1" dirty="0">
                <a:solidFill>
                  <a:srgbClr val="C00000"/>
                </a:solidFill>
                <a:latin typeface="Twinkl Cursive Looped" panose="02000000000000000000" pitchFamily="2" charset="0"/>
              </a:rPr>
              <a:t>Wednesday</a:t>
            </a:r>
            <a:r>
              <a:rPr lang="en-US" sz="2400" dirty="0">
                <a:solidFill>
                  <a:srgbClr val="C00000"/>
                </a:solidFill>
                <a:latin typeface="Twinkl Cursive Looped" panose="02000000000000000000" pitchFamily="2" charset="0"/>
              </a:rPr>
              <a:t>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1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dirty="0">
                <a:latin typeface="Twinkl Cursive Looped" panose="02000000000000000000" pitchFamily="2" charset="0"/>
              </a:rPr>
              <a:t>This will include: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latin typeface="Twinkl Cursive Looped" panose="02000000000000000000" pitchFamily="2" charset="0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dirty="0" err="1">
                <a:latin typeface="Twinkl Cursive Looped" panose="02000000000000000000" pitchFamily="2" charset="0"/>
              </a:rPr>
              <a:t>Maths</a:t>
            </a:r>
            <a:r>
              <a:rPr lang="en-US" dirty="0">
                <a:latin typeface="Twinkl Cursive Looped" panose="02000000000000000000" pitchFamily="2" charset="0"/>
              </a:rPr>
              <a:t> – times tables sheet and extra Times Table Rockstars </a:t>
            </a:r>
            <a:r>
              <a:rPr lang="en-US" dirty="0" err="1">
                <a:latin typeface="Twinkl Cursive Looped" panose="02000000000000000000" pitchFamily="2" charset="0"/>
              </a:rPr>
              <a:t>practise</a:t>
            </a:r>
            <a:endParaRPr lang="en-US" dirty="0">
              <a:latin typeface="Twinkl Cursive Looped" panose="02000000000000000000" pitchFamily="2" charset="0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dirty="0">
                <a:latin typeface="Twinkl Cursive Looped" panose="02000000000000000000" pitchFamily="2" charset="0"/>
              </a:rPr>
              <a:t>Reading</a:t>
            </a:r>
            <a:r>
              <a:rPr lang="en-US" dirty="0">
                <a:latin typeface="Twinkl Cursive Looped" panose="02000000000000000000" pitchFamily="2" charset="0"/>
              </a:rPr>
              <a:t> – please read with your child as often as possible. We will also set a comprehension based on our current class book.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dirty="0">
                <a:latin typeface="Twinkl Cursive Looped" panose="02000000000000000000" pitchFamily="2" charset="0"/>
              </a:rPr>
              <a:t>Spellings</a:t>
            </a:r>
            <a:r>
              <a:rPr lang="en-US" dirty="0">
                <a:latin typeface="Twinkl Cursive Looped" panose="02000000000000000000" pitchFamily="2" charset="0"/>
              </a:rPr>
              <a:t> – look, cover, write, check sheet. Spelling test every Friday and Spelling Frame </a:t>
            </a:r>
            <a:r>
              <a:rPr lang="en-US" dirty="0" err="1">
                <a:latin typeface="Twinkl Cursive Looped" panose="02000000000000000000" pitchFamily="2" charset="0"/>
              </a:rPr>
              <a:t>practise</a:t>
            </a:r>
            <a:endParaRPr lang="en-US" dirty="0">
              <a:latin typeface="Twinkl Cursive Looped" panose="02000000000000000000" pitchFamily="2" charset="0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latin typeface="Twinkl Cursive Looped" panose="02000000000000000000" pitchFamily="2" charset="0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Twinkl Cursive Looped" panose="02000000000000000000" pitchFamily="2" charset="0"/>
              </a:rPr>
              <a:t>On occasions we will set a ‘creative homework’ task – this will be topic linked.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latin typeface="Twinkl Cursive Looped" panose="02000000000000000000" pitchFamily="2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100" dirty="0"/>
          </a:p>
        </p:txBody>
      </p:sp>
      <p:pic>
        <p:nvPicPr>
          <p:cNvPr id="2050" name="Picture 2" descr="Pin on 200+ School Study Vector Flat Illustration">
            <a:extLst>
              <a:ext uri="{FF2B5EF4-FFF2-40B4-BE49-F238E27FC236}">
                <a16:creationId xmlns:a16="http://schemas.microsoft.com/office/drawing/2014/main" id="{F092289A-8CFD-5837-2510-68371F8AE4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05304" y="1401374"/>
            <a:ext cx="5407002" cy="405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10934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7325841-84F9-4C44-B6E8-7FB5C33A5E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2A542E6-1924-4FE2-89D1-3CB19468C1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1F353183-2147-472B-AD7D-4A085FF6A4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FAAA42C8-A082-4DFD-A5F3-FC9EF825B1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accent4">
                <a:lumMod val="75000"/>
                <a:alpha val="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A2F4794-277B-01FF-3DD7-4A53A82029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384" y="188220"/>
            <a:ext cx="11678330" cy="115072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4000" kern="1200" dirty="0" err="1">
                <a:solidFill>
                  <a:srgbClr val="002060"/>
                </a:solidFill>
                <a:latin typeface="Twinkl Cursive Looped" panose="02000000000000000000" pitchFamily="2" charset="0"/>
              </a:rPr>
              <a:t>Maths</a:t>
            </a:r>
            <a:r>
              <a:rPr lang="en-US" sz="4000" kern="1200" dirty="0">
                <a:solidFill>
                  <a:srgbClr val="002060"/>
                </a:solidFill>
                <a:latin typeface="Twinkl Cursive Looped" panose="02000000000000000000" pitchFamily="2" charset="0"/>
              </a:rPr>
              <a:t>: </a:t>
            </a:r>
            <a:r>
              <a:rPr lang="en-US" sz="4000" dirty="0">
                <a:solidFill>
                  <a:srgbClr val="002060"/>
                </a:solidFill>
                <a:latin typeface="Twinkl Cursive Looped" panose="02000000000000000000" pitchFamily="2" charset="0"/>
              </a:rPr>
              <a:t>White Rose &amp; NCETM</a:t>
            </a:r>
            <a:r>
              <a:rPr lang="en-US" sz="4000" kern="1200" dirty="0">
                <a:solidFill>
                  <a:srgbClr val="002060"/>
                </a:solidFill>
                <a:latin typeface="Twinkl Cursive Looped" panose="02000000000000000000" pitchFamily="2" charset="0"/>
              </a:rPr>
              <a:t> </a:t>
            </a:r>
            <a:br>
              <a:rPr lang="en-US" sz="1800" kern="1200" dirty="0">
                <a:solidFill>
                  <a:schemeClr val="tx1"/>
                </a:solidFill>
                <a:latin typeface="Twinkl Cursive Looped" panose="02000000000000000000" pitchFamily="2" charset="0"/>
              </a:rPr>
            </a:br>
            <a:br>
              <a:rPr lang="en-US" sz="1800" kern="1200" dirty="0">
                <a:solidFill>
                  <a:schemeClr val="tx1"/>
                </a:solidFill>
                <a:latin typeface="Twinkl Cursive Looped" panose="02000000000000000000" pitchFamily="2" charset="0"/>
              </a:rPr>
            </a:br>
            <a:r>
              <a:rPr lang="en-US" sz="1800" kern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(National Centre for Excellence in the Teaching of Mathematics)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35445CC5-F3F8-83F1-C20F-086FD5DB3F03}"/>
              </a:ext>
            </a:extLst>
          </p:cNvPr>
          <p:cNvSpPr txBox="1">
            <a:spLocks/>
          </p:cNvSpPr>
          <p:nvPr/>
        </p:nvSpPr>
        <p:spPr>
          <a:xfrm>
            <a:off x="500743" y="1795218"/>
            <a:ext cx="3923620" cy="4363371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2400" b="0" i="0" dirty="0">
                <a:solidFill>
                  <a:schemeClr val="tx1">
                    <a:alpha val="60000"/>
                  </a:schemeClr>
                </a:solidFill>
                <a:effectLst/>
                <a:latin typeface="Twinkl Cursive Looped" panose="02000000000000000000" pitchFamily="2" charset="0"/>
                <a:ea typeface="+mn-ea"/>
                <a:cs typeface="+mn-cs"/>
              </a:rPr>
              <a:t>Mastery in </a:t>
            </a:r>
            <a:r>
              <a:rPr lang="en-US" sz="2400" b="0" i="0" dirty="0" err="1">
                <a:solidFill>
                  <a:schemeClr val="tx1">
                    <a:alpha val="60000"/>
                  </a:schemeClr>
                </a:solidFill>
                <a:effectLst/>
                <a:latin typeface="Twinkl Cursive Looped" panose="02000000000000000000" pitchFamily="2" charset="0"/>
                <a:ea typeface="+mn-ea"/>
                <a:cs typeface="+mn-cs"/>
              </a:rPr>
              <a:t>Maths</a:t>
            </a:r>
            <a:r>
              <a:rPr lang="en-US" sz="2400" b="0" i="0" dirty="0">
                <a:solidFill>
                  <a:schemeClr val="tx1">
                    <a:alpha val="60000"/>
                  </a:schemeClr>
                </a:solidFill>
                <a:effectLst/>
                <a:latin typeface="Twinkl Cursive Looped" panose="02000000000000000000" pitchFamily="2" charset="0"/>
                <a:ea typeface="+mn-ea"/>
                <a:cs typeface="+mn-cs"/>
              </a:rPr>
              <a:t> is an approach to teaching and learning that aims for children to develop a deep understanding of </a:t>
            </a:r>
            <a:r>
              <a:rPr lang="en-US" sz="2400" b="0" i="0" dirty="0" err="1">
                <a:solidFill>
                  <a:schemeClr val="tx1">
                    <a:alpha val="60000"/>
                  </a:schemeClr>
                </a:solidFill>
                <a:effectLst/>
                <a:latin typeface="Twinkl Cursive Looped" panose="02000000000000000000" pitchFamily="2" charset="0"/>
                <a:ea typeface="+mn-ea"/>
                <a:cs typeface="+mn-cs"/>
              </a:rPr>
              <a:t>Maths</a:t>
            </a:r>
            <a:r>
              <a:rPr lang="en-US" sz="2400" b="0" i="0" dirty="0">
                <a:solidFill>
                  <a:schemeClr val="tx1">
                    <a:alpha val="60000"/>
                  </a:schemeClr>
                </a:solidFill>
                <a:effectLst/>
                <a:latin typeface="Twinkl Cursive Looped" panose="02000000000000000000" pitchFamily="2" charset="0"/>
                <a:ea typeface="+mn-ea"/>
                <a:cs typeface="+mn-cs"/>
              </a:rPr>
              <a:t> rather than </a:t>
            </a:r>
            <a:r>
              <a:rPr lang="en-US" sz="2400" b="0" i="0" dirty="0" err="1">
                <a:solidFill>
                  <a:schemeClr val="tx1">
                    <a:alpha val="60000"/>
                  </a:schemeClr>
                </a:solidFill>
                <a:effectLst/>
                <a:latin typeface="Twinkl Cursive Looped" panose="02000000000000000000" pitchFamily="2" charset="0"/>
                <a:ea typeface="+mn-ea"/>
                <a:cs typeface="+mn-cs"/>
              </a:rPr>
              <a:t>memorising</a:t>
            </a:r>
            <a:r>
              <a:rPr lang="en-US" sz="2400" b="0" i="0" dirty="0">
                <a:solidFill>
                  <a:schemeClr val="tx1">
                    <a:alpha val="60000"/>
                  </a:schemeClr>
                </a:solidFill>
                <a:effectLst/>
                <a:latin typeface="Twinkl Cursive Looped" panose="02000000000000000000" pitchFamily="2" charset="0"/>
                <a:ea typeface="+mn-ea"/>
                <a:cs typeface="+mn-cs"/>
              </a:rPr>
              <a:t> key concepts or resorting to rote learning.</a:t>
            </a:r>
            <a:endParaRPr lang="en-US" sz="2400" dirty="0">
              <a:solidFill>
                <a:schemeClr val="tx1">
                  <a:alpha val="60000"/>
                </a:schemeClr>
              </a:solidFill>
              <a:latin typeface="Twinkl Cursive Looped" panose="02000000000000000000" pitchFamily="2" charset="0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97C339B-60F3-3EE8-220C-75D1E87E5E7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125" t="27461" r="25357" b="11746"/>
          <a:stretch/>
        </p:blipFill>
        <p:spPr>
          <a:xfrm>
            <a:off x="4539343" y="1795218"/>
            <a:ext cx="7151914" cy="4747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2763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6AF30BA-26C0-5EC1-37DC-7D039D5D7C6B}"/>
              </a:ext>
            </a:extLst>
          </p:cNvPr>
          <p:cNvSpPr txBox="1">
            <a:spLocks/>
          </p:cNvSpPr>
          <p:nvPr/>
        </p:nvSpPr>
        <p:spPr>
          <a:xfrm>
            <a:off x="350384" y="188220"/>
            <a:ext cx="11678330" cy="91123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dirty="0">
                <a:solidFill>
                  <a:schemeClr val="accent6">
                    <a:lumMod val="50000"/>
                  </a:schemeClr>
                </a:solidFill>
                <a:latin typeface="Twinkl Cursive Looped" panose="02000000000000000000" pitchFamily="2" charset="0"/>
              </a:rPr>
              <a:t>Writing</a:t>
            </a:r>
            <a:br>
              <a:rPr lang="en-US" sz="1800" dirty="0">
                <a:latin typeface="Twinkl Cursive Looped" panose="02000000000000000000" pitchFamily="2" charset="0"/>
              </a:rPr>
            </a:br>
            <a:br>
              <a:rPr lang="en-US" sz="1800" dirty="0">
                <a:latin typeface="Twinkl Cursive Looped" panose="02000000000000000000" pitchFamily="2" charset="0"/>
              </a:rPr>
            </a:br>
            <a:endParaRPr lang="en-US" sz="1800" dirty="0">
              <a:latin typeface="Twinkl Cursive Looped" panose="02000000000000000000" pitchFamily="2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C533184-3209-5720-A1D1-E3207A25D102}"/>
              </a:ext>
            </a:extLst>
          </p:cNvPr>
          <p:cNvSpPr txBox="1">
            <a:spLocks/>
          </p:cNvSpPr>
          <p:nvPr/>
        </p:nvSpPr>
        <p:spPr>
          <a:xfrm>
            <a:off x="1894115" y="1099457"/>
            <a:ext cx="7097486" cy="148818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>
                <a:solidFill>
                  <a:schemeClr val="accent2">
                    <a:lumMod val="50000"/>
                  </a:schemeClr>
                </a:solidFill>
                <a:latin typeface="Twinkl Cursive Looped" panose="02000000000000000000" pitchFamily="2" charset="0"/>
              </a:rPr>
              <a:t>Autumn: </a:t>
            </a:r>
          </a:p>
          <a:p>
            <a:pPr marL="342900" indent="-342900">
              <a:buFontTx/>
              <a:buChar char="-"/>
            </a:pPr>
            <a:r>
              <a:rPr lang="en-US" sz="2000" dirty="0">
                <a:latin typeface="Twinkl Cursive Looped" panose="02000000000000000000" pitchFamily="2" charset="0"/>
              </a:rPr>
              <a:t>Harvest</a:t>
            </a:r>
          </a:p>
          <a:p>
            <a:pPr marL="342900" indent="-342900">
              <a:buFontTx/>
              <a:buChar char="-"/>
            </a:pPr>
            <a:r>
              <a:rPr lang="en-US" sz="2000" dirty="0">
                <a:latin typeface="Twinkl Cursive Looped" panose="02000000000000000000" pitchFamily="2" charset="0"/>
              </a:rPr>
              <a:t>Halloween</a:t>
            </a:r>
          </a:p>
          <a:p>
            <a:pPr marL="342900" indent="-342900">
              <a:buFontTx/>
              <a:buChar char="-"/>
            </a:pPr>
            <a:r>
              <a:rPr lang="en-US" sz="2000" dirty="0">
                <a:latin typeface="Twinkl Cursive Looped" panose="02000000000000000000" pitchFamily="2" charset="0"/>
              </a:rPr>
              <a:t>Black History Month</a:t>
            </a:r>
          </a:p>
          <a:p>
            <a:pPr marL="342900" indent="-342900">
              <a:buFontTx/>
              <a:buChar char="-"/>
            </a:pPr>
            <a:r>
              <a:rPr lang="en-US" sz="2000" dirty="0">
                <a:latin typeface="Twinkl Cursive Looped" panose="02000000000000000000" pitchFamily="2" charset="0"/>
              </a:rPr>
              <a:t>Memorial Day</a:t>
            </a:r>
          </a:p>
          <a:p>
            <a:pPr marL="342900" indent="-342900">
              <a:buFontTx/>
              <a:buChar char="-"/>
            </a:pPr>
            <a:r>
              <a:rPr lang="en-US" sz="2000" dirty="0">
                <a:latin typeface="Twinkl Cursive Looped" panose="02000000000000000000" pitchFamily="2" charset="0"/>
              </a:rPr>
              <a:t>Winter Wonderland </a:t>
            </a:r>
          </a:p>
        </p:txBody>
      </p:sp>
      <p:pic>
        <p:nvPicPr>
          <p:cNvPr id="3074" name="Picture 2" descr="2,400+ One Autumn Leaf Illustrations, Royalty-Free Vector Graphics &amp; Clip  Art - iStock">
            <a:extLst>
              <a:ext uri="{FF2B5EF4-FFF2-40B4-BE49-F238E27FC236}">
                <a16:creationId xmlns:a16="http://schemas.microsoft.com/office/drawing/2014/main" id="{50E0B61F-43C3-ABA0-8BD2-2500B7A1AE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86" y="716874"/>
            <a:ext cx="1510393" cy="1510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9B3F0D52-24B4-C26D-DF97-CC8506069641}"/>
              </a:ext>
            </a:extLst>
          </p:cNvPr>
          <p:cNvSpPr txBox="1">
            <a:spLocks/>
          </p:cNvSpPr>
          <p:nvPr/>
        </p:nvSpPr>
        <p:spPr>
          <a:xfrm>
            <a:off x="1894115" y="3076797"/>
            <a:ext cx="7097486" cy="150925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Twinkl Cursive Looped" panose="02000000000000000000" pitchFamily="2" charset="0"/>
              </a:rPr>
              <a:t>Spring</a:t>
            </a:r>
          </a:p>
          <a:p>
            <a:pPr marL="342900" indent="-342900">
              <a:buFontTx/>
              <a:buChar char="-"/>
            </a:pPr>
            <a:r>
              <a:rPr lang="en-US" sz="2000" dirty="0">
                <a:latin typeface="Twinkl Cursive Looped" panose="02000000000000000000" pitchFamily="2" charset="0"/>
              </a:rPr>
              <a:t>Mythical creatures</a:t>
            </a:r>
          </a:p>
          <a:p>
            <a:pPr marL="342900" indent="-342900">
              <a:buFontTx/>
              <a:buChar char="-"/>
            </a:pPr>
            <a:r>
              <a:rPr lang="en-US" sz="2000" dirty="0">
                <a:latin typeface="Twinkl Cursive Looped" panose="02000000000000000000" pitchFamily="2" charset="0"/>
              </a:rPr>
              <a:t>Whole school poetry project 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F6F32F7-B19E-57CD-C75F-03E16E08AFB5}"/>
              </a:ext>
            </a:extLst>
          </p:cNvPr>
          <p:cNvSpPr txBox="1">
            <a:spLocks/>
          </p:cNvSpPr>
          <p:nvPr/>
        </p:nvSpPr>
        <p:spPr>
          <a:xfrm>
            <a:off x="1894115" y="4930530"/>
            <a:ext cx="7097486" cy="14881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>
                <a:solidFill>
                  <a:schemeClr val="accent4">
                    <a:lumMod val="50000"/>
                  </a:schemeClr>
                </a:solidFill>
                <a:latin typeface="Twinkl Cursive Looped" panose="02000000000000000000" pitchFamily="2" charset="0"/>
              </a:rPr>
              <a:t>Summer</a:t>
            </a:r>
          </a:p>
          <a:p>
            <a:r>
              <a:rPr lang="en-US" sz="2000" dirty="0">
                <a:latin typeface="Twinkl Cursive Looped" panose="02000000000000000000" pitchFamily="2" charset="0"/>
              </a:rPr>
              <a:t>-Travel</a:t>
            </a:r>
          </a:p>
          <a:p>
            <a:r>
              <a:rPr lang="en-US" sz="2000" dirty="0">
                <a:latin typeface="Twinkl Cursive Looped" panose="02000000000000000000" pitchFamily="2" charset="0"/>
              </a:rPr>
              <a:t>- Botanical World </a:t>
            </a:r>
          </a:p>
        </p:txBody>
      </p:sp>
      <p:pic>
        <p:nvPicPr>
          <p:cNvPr id="3078" name="Picture 6" descr="Green Leaf Clip Art Free PNG Image｜Illustoon">
            <a:extLst>
              <a:ext uri="{FF2B5EF4-FFF2-40B4-BE49-F238E27FC236}">
                <a16:creationId xmlns:a16="http://schemas.microsoft.com/office/drawing/2014/main" id="{463B50F2-D733-055E-A683-1E5267FFEC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84" y="3076797"/>
            <a:ext cx="1393371" cy="1393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Explore 30,222+ Free Flowers Illustrations: Download Now - Pixabay">
            <a:extLst>
              <a:ext uri="{FF2B5EF4-FFF2-40B4-BE49-F238E27FC236}">
                <a16:creationId xmlns:a16="http://schemas.microsoft.com/office/drawing/2014/main" id="{59D8F22C-F48E-C17E-A2F1-0F659C383B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84" y="4841863"/>
            <a:ext cx="1665514" cy="1665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 descr="The Oak Tree: a dazzling picture book, by Julia Donaldson, author of Zog  and Stick Man: Amazon.co.uk: Donaldson, Julia, Sandøy, Victoria:  9780702324345: Books">
            <a:extLst>
              <a:ext uri="{FF2B5EF4-FFF2-40B4-BE49-F238E27FC236}">
                <a16:creationId xmlns:a16="http://schemas.microsoft.com/office/drawing/2014/main" id="{CE90D0D7-870D-1BB4-D660-CDF5FF22000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8946" y="676867"/>
            <a:ext cx="731135" cy="91123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The Worst Witch : Murphy, Jill: Amazon.co.uk: Books">
            <a:extLst>
              <a:ext uri="{FF2B5EF4-FFF2-40B4-BE49-F238E27FC236}">
                <a16:creationId xmlns:a16="http://schemas.microsoft.com/office/drawing/2014/main" id="{80701E55-5217-9F71-3D59-117F540E6DD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2858" y="1365814"/>
            <a:ext cx="653142" cy="89765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Little Leaders by Vashti Harrison - Library resources pack | Reading Agency">
            <a:extLst>
              <a:ext uri="{FF2B5EF4-FFF2-40B4-BE49-F238E27FC236}">
                <a16:creationId xmlns:a16="http://schemas.microsoft.com/office/drawing/2014/main" id="{6E056F9D-42E2-85B4-A03C-AB4DC7409D0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8777" y="830455"/>
            <a:ext cx="892265" cy="107071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Winter's Child: Amazon.co.uk: Mcallister/Grahame Baker-Smith, Angela,  Baker-Smith, Grahame: 9781783701629: Books">
            <a:extLst>
              <a:ext uri="{FF2B5EF4-FFF2-40B4-BE49-F238E27FC236}">
                <a16:creationId xmlns:a16="http://schemas.microsoft.com/office/drawing/2014/main" id="{1CA3CAB8-DEA5-0C1C-F6E9-01370424711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3696" y="799406"/>
            <a:ext cx="787018" cy="9112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Armistice: A Laureate's Choice of Poems of War and Peace, ed. by Carol -  The Poetry Book Society">
            <a:extLst>
              <a:ext uri="{FF2B5EF4-FFF2-40B4-BE49-F238E27FC236}">
                <a16:creationId xmlns:a16="http://schemas.microsoft.com/office/drawing/2014/main" id="{C7C01FF8-5C8D-C588-046B-8B9AE046150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5327" y="1108065"/>
            <a:ext cx="744083" cy="11976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The Boy Who Grew Dragons (The Boy Who Grew Dragons 1) : Shepherd, Andy,  Ogilvie, Sara: Amazon.co.uk: Books">
            <a:extLst>
              <a:ext uri="{FF2B5EF4-FFF2-40B4-BE49-F238E27FC236}">
                <a16:creationId xmlns:a16="http://schemas.microsoft.com/office/drawing/2014/main" id="{9ECE8D81-681A-9C86-8E9B-86C34C7B3EF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7645" y="2887688"/>
            <a:ext cx="682263" cy="1051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Midnight Feasts: Tasty poems chosen by A.F. Harrold : Harrold, A.F.,  Riddell, Katy: Amazon.co.uk: Books">
            <a:extLst>
              <a:ext uri="{FF2B5EF4-FFF2-40B4-BE49-F238E27FC236}">
                <a16:creationId xmlns:a16="http://schemas.microsoft.com/office/drawing/2014/main" id="{A75DB915-65FB-928F-9CD3-2509903E58C4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533" y="3287164"/>
            <a:ext cx="787018" cy="97008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The Green Ship: Celebrate Quentin Blake's 90th Birthday: Amazon.co.uk: Blake,  Quentin: 9780099253327: Books">
            <a:extLst>
              <a:ext uri="{FF2B5EF4-FFF2-40B4-BE49-F238E27FC236}">
                <a16:creationId xmlns:a16="http://schemas.microsoft.com/office/drawing/2014/main" id="{788818DF-086F-D05B-5419-242F149961CB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6864" y="4720641"/>
            <a:ext cx="677649" cy="97008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 descr="The Great Kapok Tree by Lynne Cherry | Goodreads">
            <a:extLst>
              <a:ext uri="{FF2B5EF4-FFF2-40B4-BE49-F238E27FC236}">
                <a16:creationId xmlns:a16="http://schemas.microsoft.com/office/drawing/2014/main" id="{BAB8B4E3-E88F-C2FD-FE11-21B63E322F24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9981" y="5172964"/>
            <a:ext cx="794263" cy="970083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40A3B54-BDD3-1E8C-FAAA-85D26BC3D2C3}"/>
              </a:ext>
            </a:extLst>
          </p:cNvPr>
          <p:cNvSpPr txBox="1"/>
          <p:nvPr/>
        </p:nvSpPr>
        <p:spPr>
          <a:xfrm>
            <a:off x="8258596" y="2768935"/>
            <a:ext cx="3667920" cy="3693319"/>
          </a:xfrm>
          <a:custGeom>
            <a:avLst/>
            <a:gdLst>
              <a:gd name="connsiteX0" fmla="*/ 0 w 3667920"/>
              <a:gd name="connsiteY0" fmla="*/ 0 h 3693319"/>
              <a:gd name="connsiteX1" fmla="*/ 487309 w 3667920"/>
              <a:gd name="connsiteY1" fmla="*/ 0 h 3693319"/>
              <a:gd name="connsiteX2" fmla="*/ 901260 w 3667920"/>
              <a:gd name="connsiteY2" fmla="*/ 0 h 3693319"/>
              <a:gd name="connsiteX3" fmla="*/ 1498607 w 3667920"/>
              <a:gd name="connsiteY3" fmla="*/ 0 h 3693319"/>
              <a:gd name="connsiteX4" fmla="*/ 1985917 w 3667920"/>
              <a:gd name="connsiteY4" fmla="*/ 0 h 3693319"/>
              <a:gd name="connsiteX5" fmla="*/ 2473226 w 3667920"/>
              <a:gd name="connsiteY5" fmla="*/ 0 h 3693319"/>
              <a:gd name="connsiteX6" fmla="*/ 3070573 w 3667920"/>
              <a:gd name="connsiteY6" fmla="*/ 0 h 3693319"/>
              <a:gd name="connsiteX7" fmla="*/ 3667920 w 3667920"/>
              <a:gd name="connsiteY7" fmla="*/ 0 h 3693319"/>
              <a:gd name="connsiteX8" fmla="*/ 3667920 w 3667920"/>
              <a:gd name="connsiteY8" fmla="*/ 601483 h 3693319"/>
              <a:gd name="connsiteX9" fmla="*/ 3667920 w 3667920"/>
              <a:gd name="connsiteY9" fmla="*/ 1055234 h 3693319"/>
              <a:gd name="connsiteX10" fmla="*/ 3667920 w 3667920"/>
              <a:gd name="connsiteY10" fmla="*/ 1508985 h 3693319"/>
              <a:gd name="connsiteX11" fmla="*/ 3667920 w 3667920"/>
              <a:gd name="connsiteY11" fmla="*/ 2036602 h 3693319"/>
              <a:gd name="connsiteX12" fmla="*/ 3667920 w 3667920"/>
              <a:gd name="connsiteY12" fmla="*/ 2601152 h 3693319"/>
              <a:gd name="connsiteX13" fmla="*/ 3667920 w 3667920"/>
              <a:gd name="connsiteY13" fmla="*/ 3017969 h 3693319"/>
              <a:gd name="connsiteX14" fmla="*/ 3667920 w 3667920"/>
              <a:gd name="connsiteY14" fmla="*/ 3693319 h 3693319"/>
              <a:gd name="connsiteX15" fmla="*/ 3143931 w 3667920"/>
              <a:gd name="connsiteY15" fmla="*/ 3693319 h 3693319"/>
              <a:gd name="connsiteX16" fmla="*/ 2619943 w 3667920"/>
              <a:gd name="connsiteY16" fmla="*/ 3693319 h 3693319"/>
              <a:gd name="connsiteX17" fmla="*/ 2022596 w 3667920"/>
              <a:gd name="connsiteY17" fmla="*/ 3693319 h 3693319"/>
              <a:gd name="connsiteX18" fmla="*/ 1498607 w 3667920"/>
              <a:gd name="connsiteY18" fmla="*/ 3693319 h 3693319"/>
              <a:gd name="connsiteX19" fmla="*/ 1084656 w 3667920"/>
              <a:gd name="connsiteY19" fmla="*/ 3693319 h 3693319"/>
              <a:gd name="connsiteX20" fmla="*/ 634026 w 3667920"/>
              <a:gd name="connsiteY20" fmla="*/ 3693319 h 3693319"/>
              <a:gd name="connsiteX21" fmla="*/ 0 w 3667920"/>
              <a:gd name="connsiteY21" fmla="*/ 3693319 h 3693319"/>
              <a:gd name="connsiteX22" fmla="*/ 0 w 3667920"/>
              <a:gd name="connsiteY22" fmla="*/ 3165702 h 3693319"/>
              <a:gd name="connsiteX23" fmla="*/ 0 w 3667920"/>
              <a:gd name="connsiteY23" fmla="*/ 2638085 h 3693319"/>
              <a:gd name="connsiteX24" fmla="*/ 0 w 3667920"/>
              <a:gd name="connsiteY24" fmla="*/ 2147401 h 3693319"/>
              <a:gd name="connsiteX25" fmla="*/ 0 w 3667920"/>
              <a:gd name="connsiteY25" fmla="*/ 1730584 h 3693319"/>
              <a:gd name="connsiteX26" fmla="*/ 0 w 3667920"/>
              <a:gd name="connsiteY26" fmla="*/ 1313766 h 3693319"/>
              <a:gd name="connsiteX27" fmla="*/ 0 w 3667920"/>
              <a:gd name="connsiteY27" fmla="*/ 749216 h 3693319"/>
              <a:gd name="connsiteX28" fmla="*/ 0 w 3667920"/>
              <a:gd name="connsiteY28" fmla="*/ 0 h 36933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3667920" h="3693319" extrusionOk="0">
                <a:moveTo>
                  <a:pt x="0" y="0"/>
                </a:moveTo>
                <a:cubicBezTo>
                  <a:pt x="229071" y="-16166"/>
                  <a:pt x="371601" y="26274"/>
                  <a:pt x="487309" y="0"/>
                </a:cubicBezTo>
                <a:cubicBezTo>
                  <a:pt x="603017" y="-26274"/>
                  <a:pt x="780131" y="29681"/>
                  <a:pt x="901260" y="0"/>
                </a:cubicBezTo>
                <a:cubicBezTo>
                  <a:pt x="1022389" y="-29681"/>
                  <a:pt x="1324574" y="46269"/>
                  <a:pt x="1498607" y="0"/>
                </a:cubicBezTo>
                <a:cubicBezTo>
                  <a:pt x="1672640" y="-46269"/>
                  <a:pt x="1800183" y="46963"/>
                  <a:pt x="1985917" y="0"/>
                </a:cubicBezTo>
                <a:cubicBezTo>
                  <a:pt x="2171651" y="-46963"/>
                  <a:pt x="2297903" y="35727"/>
                  <a:pt x="2473226" y="0"/>
                </a:cubicBezTo>
                <a:cubicBezTo>
                  <a:pt x="2648549" y="-35727"/>
                  <a:pt x="2797765" y="5332"/>
                  <a:pt x="3070573" y="0"/>
                </a:cubicBezTo>
                <a:cubicBezTo>
                  <a:pt x="3343381" y="-5332"/>
                  <a:pt x="3420781" y="37693"/>
                  <a:pt x="3667920" y="0"/>
                </a:cubicBezTo>
                <a:cubicBezTo>
                  <a:pt x="3705694" y="232114"/>
                  <a:pt x="3637874" y="332967"/>
                  <a:pt x="3667920" y="601483"/>
                </a:cubicBezTo>
                <a:cubicBezTo>
                  <a:pt x="3697966" y="869999"/>
                  <a:pt x="3665344" y="856794"/>
                  <a:pt x="3667920" y="1055234"/>
                </a:cubicBezTo>
                <a:cubicBezTo>
                  <a:pt x="3670496" y="1253674"/>
                  <a:pt x="3657827" y="1304941"/>
                  <a:pt x="3667920" y="1508985"/>
                </a:cubicBezTo>
                <a:cubicBezTo>
                  <a:pt x="3678013" y="1713029"/>
                  <a:pt x="3631109" y="1890278"/>
                  <a:pt x="3667920" y="2036602"/>
                </a:cubicBezTo>
                <a:cubicBezTo>
                  <a:pt x="3704731" y="2182926"/>
                  <a:pt x="3642046" y="2373211"/>
                  <a:pt x="3667920" y="2601152"/>
                </a:cubicBezTo>
                <a:cubicBezTo>
                  <a:pt x="3693794" y="2829093"/>
                  <a:pt x="3631490" y="2908184"/>
                  <a:pt x="3667920" y="3017969"/>
                </a:cubicBezTo>
                <a:cubicBezTo>
                  <a:pt x="3704350" y="3127754"/>
                  <a:pt x="3648109" y="3533530"/>
                  <a:pt x="3667920" y="3693319"/>
                </a:cubicBezTo>
                <a:cubicBezTo>
                  <a:pt x="3524119" y="3714570"/>
                  <a:pt x="3365388" y="3652395"/>
                  <a:pt x="3143931" y="3693319"/>
                </a:cubicBezTo>
                <a:cubicBezTo>
                  <a:pt x="2922474" y="3734243"/>
                  <a:pt x="2867298" y="3650915"/>
                  <a:pt x="2619943" y="3693319"/>
                </a:cubicBezTo>
                <a:cubicBezTo>
                  <a:pt x="2372588" y="3735723"/>
                  <a:pt x="2290207" y="3691963"/>
                  <a:pt x="2022596" y="3693319"/>
                </a:cubicBezTo>
                <a:cubicBezTo>
                  <a:pt x="1754985" y="3694675"/>
                  <a:pt x="1615054" y="3677391"/>
                  <a:pt x="1498607" y="3693319"/>
                </a:cubicBezTo>
                <a:cubicBezTo>
                  <a:pt x="1382160" y="3709247"/>
                  <a:pt x="1203494" y="3661296"/>
                  <a:pt x="1084656" y="3693319"/>
                </a:cubicBezTo>
                <a:cubicBezTo>
                  <a:pt x="965818" y="3725342"/>
                  <a:pt x="783172" y="3660424"/>
                  <a:pt x="634026" y="3693319"/>
                </a:cubicBezTo>
                <a:cubicBezTo>
                  <a:pt x="484880" y="3726214"/>
                  <a:pt x="283723" y="3682813"/>
                  <a:pt x="0" y="3693319"/>
                </a:cubicBezTo>
                <a:cubicBezTo>
                  <a:pt x="-2067" y="3538640"/>
                  <a:pt x="5409" y="3361929"/>
                  <a:pt x="0" y="3165702"/>
                </a:cubicBezTo>
                <a:cubicBezTo>
                  <a:pt x="-5409" y="2969475"/>
                  <a:pt x="49920" y="2885769"/>
                  <a:pt x="0" y="2638085"/>
                </a:cubicBezTo>
                <a:cubicBezTo>
                  <a:pt x="-49920" y="2390401"/>
                  <a:pt x="41410" y="2303599"/>
                  <a:pt x="0" y="2147401"/>
                </a:cubicBezTo>
                <a:cubicBezTo>
                  <a:pt x="-41410" y="1991203"/>
                  <a:pt x="28258" y="1918851"/>
                  <a:pt x="0" y="1730584"/>
                </a:cubicBezTo>
                <a:cubicBezTo>
                  <a:pt x="-28258" y="1542317"/>
                  <a:pt x="22290" y="1485096"/>
                  <a:pt x="0" y="1313766"/>
                </a:cubicBezTo>
                <a:cubicBezTo>
                  <a:pt x="-22290" y="1142436"/>
                  <a:pt x="22942" y="881936"/>
                  <a:pt x="0" y="749216"/>
                </a:cubicBezTo>
                <a:cubicBezTo>
                  <a:pt x="-22942" y="616496"/>
                  <a:pt x="22760" y="197866"/>
                  <a:pt x="0" y="0"/>
                </a:cubicBezTo>
                <a:close/>
              </a:path>
            </a:pathLst>
          </a:custGeom>
          <a:noFill/>
          <a:ln w="44450">
            <a:solidFill>
              <a:srgbClr val="FF9933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latin typeface="Twinkl Cursive Looped" panose="02000000000000000000" pitchFamily="2" charset="0"/>
              </a:rPr>
              <a:t>Writing units: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Twinkl Cursive Looped" panose="02000000000000000000" pitchFamily="2" charset="0"/>
              </a:rPr>
              <a:t>Descriptive writing of characters &amp; settings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Twinkl Cursive Looped" panose="02000000000000000000" pitchFamily="2" charset="0"/>
              </a:rPr>
              <a:t>Recounts of real events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Twinkl Cursive Looped" panose="02000000000000000000" pitchFamily="2" charset="0"/>
              </a:rPr>
              <a:t>Letter writing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Twinkl Cursive Looped" panose="02000000000000000000" pitchFamily="2" charset="0"/>
              </a:rPr>
              <a:t>Poetry: written and performance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Twinkl Cursive Looped" panose="02000000000000000000" pitchFamily="2" charset="0"/>
              </a:rPr>
              <a:t>Non-chronological reports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Twinkl Cursive Looped" panose="02000000000000000000" pitchFamily="2" charset="0"/>
              </a:rPr>
              <a:t>Diary entries 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Twinkl Cursive Looped" panose="02000000000000000000" pitchFamily="2" charset="0"/>
              </a:rPr>
              <a:t>Instructions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Twinkl Cursive Looped" panose="02000000000000000000" pitchFamily="2" charset="0"/>
              </a:rPr>
              <a:t>Myths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Twinkl Cursive Looped" panose="02000000000000000000" pitchFamily="2" charset="0"/>
              </a:rPr>
              <a:t>Adventure stories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Twinkl Cursive Looped" panose="02000000000000000000" pitchFamily="2" charset="0"/>
              </a:rPr>
              <a:t>Narrative writing</a:t>
            </a:r>
          </a:p>
        </p:txBody>
      </p:sp>
    </p:spTree>
    <p:extLst>
      <p:ext uri="{BB962C8B-B14F-4D97-AF65-F5344CB8AC3E}">
        <p14:creationId xmlns:p14="http://schemas.microsoft.com/office/powerpoint/2010/main" val="3800542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E4EC6F-BB29-8E70-27BC-D19D86294705}"/>
              </a:ext>
            </a:extLst>
          </p:cNvPr>
          <p:cNvSpPr txBox="1">
            <a:spLocks/>
          </p:cNvSpPr>
          <p:nvPr/>
        </p:nvSpPr>
        <p:spPr>
          <a:xfrm>
            <a:off x="350384" y="188220"/>
            <a:ext cx="11678330" cy="115072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dirty="0">
                <a:solidFill>
                  <a:schemeClr val="accent4">
                    <a:lumMod val="50000"/>
                  </a:schemeClr>
                </a:solidFill>
                <a:latin typeface="Twinkl Cursive Looped" panose="02000000000000000000" pitchFamily="2" charset="0"/>
              </a:rPr>
              <a:t>Reading</a:t>
            </a:r>
            <a:br>
              <a:rPr lang="en-US" sz="1800" dirty="0">
                <a:solidFill>
                  <a:schemeClr val="accent4">
                    <a:lumMod val="50000"/>
                  </a:schemeClr>
                </a:solidFill>
                <a:latin typeface="Twinkl Cursive Looped" panose="02000000000000000000" pitchFamily="2" charset="0"/>
              </a:rPr>
            </a:br>
            <a:br>
              <a:rPr lang="en-US" sz="1800" dirty="0">
                <a:latin typeface="Twinkl Cursive Looped" panose="02000000000000000000" pitchFamily="2" charset="0"/>
              </a:rPr>
            </a:br>
            <a:endParaRPr lang="en-US" sz="1800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A4858CC-CC9E-8B71-ACF8-FB5F05FEC4F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625" t="17460" r="36786" b="11746"/>
          <a:stretch/>
        </p:blipFill>
        <p:spPr>
          <a:xfrm>
            <a:off x="8665028" y="1121228"/>
            <a:ext cx="3363686" cy="4855029"/>
          </a:xfrm>
          <a:prstGeom prst="rect">
            <a:avLst/>
          </a:prstGeom>
        </p:spPr>
      </p:pic>
      <p:pic>
        <p:nvPicPr>
          <p:cNvPr id="5" name="Picture 4" descr="A computer screen shot of a computer screen&#10;&#10;Description automatically generated">
            <a:extLst>
              <a:ext uri="{FF2B5EF4-FFF2-40B4-BE49-F238E27FC236}">
                <a16:creationId xmlns:a16="http://schemas.microsoft.com/office/drawing/2014/main" id="{EE74BD7B-AAAC-8F7C-AB84-3800D87CCD7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89" t="32072" r="12125" b="25157"/>
          <a:stretch/>
        </p:blipFill>
        <p:spPr bwMode="auto">
          <a:xfrm>
            <a:off x="350384" y="2889575"/>
            <a:ext cx="4413686" cy="203076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 descr="Guide to Colour Book Bands">
            <a:extLst>
              <a:ext uri="{FF2B5EF4-FFF2-40B4-BE49-F238E27FC236}">
                <a16:creationId xmlns:a16="http://schemas.microsoft.com/office/drawing/2014/main" id="{8CF77663-44E4-CEED-51A5-9021EBE00F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2963" y="1338943"/>
            <a:ext cx="3483722" cy="47713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23725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D449BEB-D60B-A0D0-F245-679056A5C4A0}"/>
              </a:ext>
            </a:extLst>
          </p:cNvPr>
          <p:cNvSpPr/>
          <p:nvPr/>
        </p:nvSpPr>
        <p:spPr>
          <a:xfrm>
            <a:off x="4446123" y="1099458"/>
            <a:ext cx="3494314" cy="4680856"/>
          </a:xfrm>
          <a:prstGeom prst="roundRect">
            <a:avLst/>
          </a:prstGeom>
          <a:solidFill>
            <a:srgbClr val="92D05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1657791-FDA5-5574-37F4-F7ED7714FAAA}"/>
              </a:ext>
            </a:extLst>
          </p:cNvPr>
          <p:cNvSpPr/>
          <p:nvPr/>
        </p:nvSpPr>
        <p:spPr>
          <a:xfrm>
            <a:off x="8469087" y="1099458"/>
            <a:ext cx="3494314" cy="4680856"/>
          </a:xfrm>
          <a:prstGeom prst="roundRect">
            <a:avLst/>
          </a:prstGeom>
          <a:solidFill>
            <a:schemeClr val="accent4">
              <a:lumMod val="60000"/>
              <a:lumOff val="40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926D577-C234-5348-925F-6B4BBFBC8CA7}"/>
              </a:ext>
            </a:extLst>
          </p:cNvPr>
          <p:cNvSpPr/>
          <p:nvPr/>
        </p:nvSpPr>
        <p:spPr>
          <a:xfrm>
            <a:off x="228601" y="1077686"/>
            <a:ext cx="3494314" cy="4680856"/>
          </a:xfrm>
          <a:prstGeom prst="roundRect">
            <a:avLst/>
          </a:prstGeom>
          <a:solidFill>
            <a:schemeClr val="accent2">
              <a:lumMod val="60000"/>
              <a:lumOff val="40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8CBB05-3963-09CE-2289-B28C6BB8E83E}"/>
              </a:ext>
            </a:extLst>
          </p:cNvPr>
          <p:cNvSpPr txBox="1">
            <a:spLocks/>
          </p:cNvSpPr>
          <p:nvPr/>
        </p:nvSpPr>
        <p:spPr>
          <a:xfrm>
            <a:off x="350384" y="188220"/>
            <a:ext cx="11678330" cy="115072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dirty="0">
                <a:solidFill>
                  <a:schemeClr val="accent4">
                    <a:lumMod val="50000"/>
                  </a:schemeClr>
                </a:solidFill>
                <a:latin typeface="Twinkl Cursive Looped" panose="02000000000000000000" pitchFamily="2" charset="0"/>
              </a:rPr>
              <a:t>Reading: class books</a:t>
            </a:r>
            <a:br>
              <a:rPr lang="en-US" sz="1800" dirty="0">
                <a:solidFill>
                  <a:schemeClr val="accent4">
                    <a:lumMod val="50000"/>
                  </a:schemeClr>
                </a:solidFill>
                <a:latin typeface="Twinkl Cursive Looped" panose="02000000000000000000" pitchFamily="2" charset="0"/>
              </a:rPr>
            </a:br>
            <a:br>
              <a:rPr lang="en-US" sz="1800" dirty="0">
                <a:latin typeface="Twinkl Cursive Looped" panose="02000000000000000000" pitchFamily="2" charset="0"/>
              </a:rPr>
            </a:br>
            <a:endParaRPr lang="en-US" sz="1800" dirty="0">
              <a:latin typeface="Twinkl Cursive Looped" panose="02000000000000000000" pitchFamily="2" charset="0"/>
            </a:endParaRPr>
          </a:p>
        </p:txBody>
      </p:sp>
      <p:pic>
        <p:nvPicPr>
          <p:cNvPr id="3" name="Picture 2" descr="George's Marvellous Medicine: Amazon.co.uk: Dahl, Roald, Blake, Quentin:  9780141322735: Books">
            <a:extLst>
              <a:ext uri="{FF2B5EF4-FFF2-40B4-BE49-F238E27FC236}">
                <a16:creationId xmlns:a16="http://schemas.microsoft.com/office/drawing/2014/main" id="{4DB6CFE1-1C0D-BE74-61AC-70D215DDD0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032" y="1253759"/>
            <a:ext cx="1516403" cy="2340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The Worst Witch: 1">
            <a:extLst>
              <a:ext uri="{FF2B5EF4-FFF2-40B4-BE49-F238E27FC236}">
                <a16:creationId xmlns:a16="http://schemas.microsoft.com/office/drawing/2014/main" id="{B38800A1-761E-08A7-F19A-186242596A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307" y="3229369"/>
            <a:ext cx="1595892" cy="2374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The Boy Who Grew Dragons (The Boy Who Grew Dragons 1)">
            <a:extLst>
              <a:ext uri="{FF2B5EF4-FFF2-40B4-BE49-F238E27FC236}">
                <a16:creationId xmlns:a16="http://schemas.microsoft.com/office/drawing/2014/main" id="{E2D4F979-E5E5-14EA-DFA9-79677062B7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5190" y="1338943"/>
            <a:ext cx="1425511" cy="219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NSIDE THE VILLAINS : Amazon.co.uk: Books">
            <a:extLst>
              <a:ext uri="{FF2B5EF4-FFF2-40B4-BE49-F238E27FC236}">
                <a16:creationId xmlns:a16="http://schemas.microsoft.com/office/drawing/2014/main" id="{DF610B41-47C6-CE48-C361-077D4EA7E5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5195" y="3532036"/>
            <a:ext cx="1339581" cy="1975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Einstein the Penguin: A funny action adventure story for kids – “a delight”  SUNDAY TIMES">
            <a:extLst>
              <a:ext uri="{FF2B5EF4-FFF2-40B4-BE49-F238E27FC236}">
                <a16:creationId xmlns:a16="http://schemas.microsoft.com/office/drawing/2014/main" id="{64FE728B-958E-CF2A-09EC-5B03A6E0FF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9689" y="1436913"/>
            <a:ext cx="1306941" cy="1974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 descr="The Enchanted Wood: 1 (The Magic Faraway Tree)">
            <a:extLst>
              <a:ext uri="{FF2B5EF4-FFF2-40B4-BE49-F238E27FC236}">
                <a16:creationId xmlns:a16="http://schemas.microsoft.com/office/drawing/2014/main" id="{028B2681-9A05-8AC3-A931-07429F064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6244" y="3601911"/>
            <a:ext cx="1314415" cy="201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7522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A21A868-AE49-0534-CE55-06A7202192E3}"/>
              </a:ext>
            </a:extLst>
          </p:cNvPr>
          <p:cNvSpPr txBox="1">
            <a:spLocks/>
          </p:cNvSpPr>
          <p:nvPr/>
        </p:nvSpPr>
        <p:spPr>
          <a:xfrm>
            <a:off x="350384" y="188220"/>
            <a:ext cx="11678330" cy="91123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Topics</a:t>
            </a:r>
            <a:br>
              <a:rPr lang="en-US" sz="1800" dirty="0">
                <a:latin typeface="Twinkl Cursive Looped" panose="02000000000000000000" pitchFamily="2" charset="0"/>
              </a:rPr>
            </a:br>
            <a:br>
              <a:rPr lang="en-US" sz="1800" dirty="0">
                <a:latin typeface="Twinkl Cursive Looped" panose="02000000000000000000" pitchFamily="2" charset="0"/>
              </a:rPr>
            </a:br>
            <a:endParaRPr lang="en-US" sz="1800" dirty="0">
              <a:latin typeface="Twinkl Cursive Looped" panose="02000000000000000000" pitchFamily="2" charset="0"/>
            </a:endParaRP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97EAEF9-27C4-C716-B0ED-1D306FBAE3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5739896"/>
              </p:ext>
            </p:extLst>
          </p:nvPr>
        </p:nvGraphicFramePr>
        <p:xfrm>
          <a:off x="566057" y="839407"/>
          <a:ext cx="10371477" cy="55123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7257">
                  <a:extLst>
                    <a:ext uri="{9D8B030D-6E8A-4147-A177-3AD203B41FA5}">
                      <a16:colId xmlns:a16="http://schemas.microsoft.com/office/drawing/2014/main" val="4169031430"/>
                    </a:ext>
                  </a:extLst>
                </a:gridCol>
                <a:gridCol w="7824220">
                  <a:extLst>
                    <a:ext uri="{9D8B030D-6E8A-4147-A177-3AD203B41FA5}">
                      <a16:colId xmlns:a16="http://schemas.microsoft.com/office/drawing/2014/main" val="687221920"/>
                    </a:ext>
                  </a:extLst>
                </a:gridCol>
              </a:tblGrid>
              <a:tr h="934964">
                <a:tc>
                  <a:txBody>
                    <a:bodyPr/>
                    <a:lstStyle/>
                    <a:p>
                      <a:r>
                        <a:rPr lang="en-GB" sz="3600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winkl Cursive Looped" panose="02000000000000000000" pitchFamily="2" charset="0"/>
                        </a:rPr>
                        <a:t>Autumn 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3600" dirty="0">
                          <a:latin typeface="Twinkl Cursive Looped" panose="02000000000000000000" pitchFamily="2" charset="0"/>
                        </a:rPr>
                        <a:t>Autumn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2907828"/>
                  </a:ext>
                </a:extLst>
              </a:tr>
              <a:tr h="915486">
                <a:tc>
                  <a:txBody>
                    <a:bodyPr/>
                    <a:lstStyle/>
                    <a:p>
                      <a:r>
                        <a:rPr lang="en-GB" sz="3600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winkl Cursive Looped" panose="02000000000000000000" pitchFamily="2" charset="0"/>
                        </a:rPr>
                        <a:t>Autumn 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3600" dirty="0">
                          <a:latin typeface="Twinkl Cursive Looped" panose="02000000000000000000" pitchFamily="2" charset="0"/>
                        </a:rPr>
                        <a:t>Winter Wonderland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82876153"/>
                  </a:ext>
                </a:extLst>
              </a:tr>
              <a:tr h="915486">
                <a:tc>
                  <a:txBody>
                    <a:bodyPr/>
                    <a:lstStyle/>
                    <a:p>
                      <a:r>
                        <a:rPr lang="en-GB" sz="36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winkl Cursive Looped" panose="02000000000000000000" pitchFamily="2" charset="0"/>
                        </a:rPr>
                        <a:t>Spring 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3600" dirty="0">
                          <a:latin typeface="Twinkl Cursive Looped" panose="02000000000000000000" pitchFamily="2" charset="0"/>
                        </a:rPr>
                        <a:t>Mythical Creatures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39879738"/>
                  </a:ext>
                </a:extLst>
              </a:tr>
              <a:tr h="915486">
                <a:tc>
                  <a:txBody>
                    <a:bodyPr/>
                    <a:lstStyle/>
                    <a:p>
                      <a:r>
                        <a:rPr lang="en-GB" sz="36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winkl Cursive Looped" panose="02000000000000000000" pitchFamily="2" charset="0"/>
                        </a:rPr>
                        <a:t>Spring 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3600" dirty="0">
                          <a:latin typeface="Twinkl Cursive Looped" panose="02000000000000000000" pitchFamily="2" charset="0"/>
                        </a:rPr>
                        <a:t>Magical mapping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56288112"/>
                  </a:ext>
                </a:extLst>
              </a:tr>
              <a:tr h="915486">
                <a:tc>
                  <a:txBody>
                    <a:bodyPr/>
                    <a:lstStyle/>
                    <a:p>
                      <a:r>
                        <a:rPr lang="en-GB" sz="3600" dirty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winkl Cursive Looped" panose="02000000000000000000" pitchFamily="2" charset="0"/>
                        </a:rPr>
                        <a:t>Summer 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3600" dirty="0">
                          <a:latin typeface="Twinkl Cursive Looped" panose="02000000000000000000" pitchFamily="2" charset="0"/>
                        </a:rPr>
                        <a:t>Kings &amp; Queens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26984269"/>
                  </a:ext>
                </a:extLst>
              </a:tr>
              <a:tr h="915486">
                <a:tc>
                  <a:txBody>
                    <a:bodyPr/>
                    <a:lstStyle/>
                    <a:p>
                      <a:r>
                        <a:rPr lang="en-GB" sz="3600" dirty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winkl Cursive Looped" panose="02000000000000000000" pitchFamily="2" charset="0"/>
                        </a:rPr>
                        <a:t>Summer 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3600" dirty="0">
                          <a:latin typeface="Twinkl Cursive Looped" panose="02000000000000000000" pitchFamily="2" charset="0"/>
                        </a:rPr>
                        <a:t>Plants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09743996"/>
                  </a:ext>
                </a:extLst>
              </a:tr>
            </a:tbl>
          </a:graphicData>
        </a:graphic>
      </p:graphicFrame>
      <p:pic>
        <p:nvPicPr>
          <p:cNvPr id="2056" name="Picture 8" descr="Autumn leaf. Illustration. 11299338 PNG">
            <a:extLst>
              <a:ext uri="{FF2B5EF4-FFF2-40B4-BE49-F238E27FC236}">
                <a16:creationId xmlns:a16="http://schemas.microsoft.com/office/drawing/2014/main" id="{54D16465-2534-449D-49CE-E2FFABEBD1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398" y="817960"/>
            <a:ext cx="823233" cy="798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Snowflake Vector Illustration. Stock Vector | Royalty-Free | FreeImages">
            <a:extLst>
              <a:ext uri="{FF2B5EF4-FFF2-40B4-BE49-F238E27FC236}">
                <a16:creationId xmlns:a16="http://schemas.microsoft.com/office/drawing/2014/main" id="{40920842-71F6-0758-772D-09B49BC7F1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1019" y="1616784"/>
            <a:ext cx="911238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GPS map navigator concept. Street maps and directions. Vector illustration.  Stock Vector | Adobe Stock">
            <a:extLst>
              <a:ext uri="{FF2B5EF4-FFF2-40B4-BE49-F238E27FC236}">
                <a16:creationId xmlns:a16="http://schemas.microsoft.com/office/drawing/2014/main" id="{A4F6FF48-1FFD-CE8D-3063-302422443C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3821" y="3604125"/>
            <a:ext cx="1097808" cy="844167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Free Vector | King and queen standing in front of castle flat vector  illustration. Cartoon monarchs as symbol of royal leadership. Government  authority, monarchy and aristocracy hierarchy concept">
            <a:extLst>
              <a:ext uri="{FF2B5EF4-FFF2-40B4-BE49-F238E27FC236}">
                <a16:creationId xmlns:a16="http://schemas.microsoft.com/office/drawing/2014/main" id="{151AF50F-9652-213D-262E-4F62FE8BE0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447" y="4558280"/>
            <a:ext cx="1577068" cy="1050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Indoor cute happy expression plant. Vector illustration. 7506332 Vector Art  at Vecteezy">
            <a:extLst>
              <a:ext uri="{FF2B5EF4-FFF2-40B4-BE49-F238E27FC236}">
                <a16:creationId xmlns:a16="http://schemas.microsoft.com/office/drawing/2014/main" id="{6104BED7-45B5-D6E7-AA9E-96DBD3B300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9" t="15837" r="14190" b="10969"/>
          <a:stretch/>
        </p:blipFill>
        <p:spPr bwMode="auto">
          <a:xfrm>
            <a:off x="4796516" y="5459095"/>
            <a:ext cx="1132115" cy="1060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Vibrant Fantasy Dragon in a Mystical Forest - Free Download - AI Scribbles">
            <a:extLst>
              <a:ext uri="{FF2B5EF4-FFF2-40B4-BE49-F238E27FC236}">
                <a16:creationId xmlns:a16="http://schemas.microsoft.com/office/drawing/2014/main" id="{D93DBB24-D8CD-D772-304F-CF172865D5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2257" y="2543261"/>
            <a:ext cx="936171" cy="936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95757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27" name="Rectangle 5126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29" name="Freeform: Shape 5128">
            <a:extLst>
              <a:ext uri="{FF2B5EF4-FFF2-40B4-BE49-F238E27FC236}">
                <a16:creationId xmlns:a16="http://schemas.microsoft.com/office/drawing/2014/main" id="{17A7F34E-D418-47E2-9F86-2C45BBC31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131" name="Right Triangle 5130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92D10E-C5F4-3904-2F21-7A5B60A41A5F}"/>
              </a:ext>
            </a:extLst>
          </p:cNvPr>
          <p:cNvSpPr txBox="1"/>
          <p:nvPr/>
        </p:nvSpPr>
        <p:spPr>
          <a:xfrm>
            <a:off x="962163" y="892583"/>
            <a:ext cx="38263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21792">
              <a:spcAft>
                <a:spcPts val="600"/>
              </a:spcAft>
            </a:pPr>
            <a:r>
              <a:rPr lang="en-GB" sz="3600" b="1" kern="1200" dirty="0">
                <a:solidFill>
                  <a:schemeClr val="tx1"/>
                </a:solidFill>
                <a:latin typeface="Twinkl Cursive Looped" panose="02000000000000000000" pitchFamily="2" charset="0"/>
                <a:ea typeface="+mn-ea"/>
                <a:cs typeface="+mn-cs"/>
              </a:rPr>
              <a:t>How can you help at home?</a:t>
            </a:r>
            <a:endParaRPr lang="en-GB" sz="5400" b="1" dirty="0">
              <a:latin typeface="Twinkl Cursive Looped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2FC991-3F95-6B7A-F8A0-4F14FA1A4611}"/>
              </a:ext>
            </a:extLst>
          </p:cNvPr>
          <p:cNvSpPr txBox="1"/>
          <p:nvPr/>
        </p:nvSpPr>
        <p:spPr>
          <a:xfrm>
            <a:off x="1003979" y="2312155"/>
            <a:ext cx="3826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21792">
              <a:spcAft>
                <a:spcPts val="600"/>
              </a:spcAft>
            </a:pPr>
            <a:r>
              <a:rPr lang="en-GB" sz="2400" kern="1200" dirty="0">
                <a:solidFill>
                  <a:srgbClr val="002060"/>
                </a:solidFill>
                <a:latin typeface="Twinkl Cursive Looped" panose="02000000000000000000" pitchFamily="2" charset="0"/>
                <a:ea typeface="+mn-ea"/>
                <a:cs typeface="+mn-cs"/>
              </a:rPr>
              <a:t>Reading – daily and diversify </a:t>
            </a:r>
            <a:endParaRPr lang="en-GB" sz="3600" dirty="0">
              <a:solidFill>
                <a:srgbClr val="002060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5F534DB-AD26-3069-E492-03397528F495}"/>
              </a:ext>
            </a:extLst>
          </p:cNvPr>
          <p:cNvSpPr txBox="1"/>
          <p:nvPr/>
        </p:nvSpPr>
        <p:spPr>
          <a:xfrm>
            <a:off x="962162" y="3417137"/>
            <a:ext cx="54990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21792">
              <a:spcAft>
                <a:spcPts val="600"/>
              </a:spcAft>
            </a:pPr>
            <a:r>
              <a:rPr lang="en-GB" sz="2400" kern="1200" dirty="0">
                <a:solidFill>
                  <a:schemeClr val="accent2">
                    <a:lumMod val="50000"/>
                  </a:schemeClr>
                </a:solidFill>
                <a:latin typeface="Twinkl Cursive Looped" panose="02000000000000000000" pitchFamily="2" charset="0"/>
                <a:ea typeface="+mn-ea"/>
                <a:cs typeface="+mn-cs"/>
              </a:rPr>
              <a:t>Spelling &amp; phonics – Spelling Frame &amp; homework </a:t>
            </a:r>
            <a:endParaRPr lang="en-GB" sz="3600" dirty="0">
              <a:solidFill>
                <a:schemeClr val="accent2">
                  <a:lumMod val="50000"/>
                </a:schemeClr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DB63CCD-A66C-233C-B7D9-A5F8900C02AE}"/>
              </a:ext>
            </a:extLst>
          </p:cNvPr>
          <p:cNvSpPr txBox="1"/>
          <p:nvPr/>
        </p:nvSpPr>
        <p:spPr>
          <a:xfrm>
            <a:off x="962161" y="4547161"/>
            <a:ext cx="54990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21792">
              <a:spcAft>
                <a:spcPts val="600"/>
              </a:spcAft>
            </a:pPr>
            <a:r>
              <a:rPr lang="en-GB" sz="2400" kern="1200" dirty="0">
                <a:solidFill>
                  <a:schemeClr val="accent6">
                    <a:lumMod val="50000"/>
                  </a:schemeClr>
                </a:solidFill>
                <a:latin typeface="Twinkl Cursive Looped" panose="02000000000000000000" pitchFamily="2" charset="0"/>
                <a:ea typeface="+mn-ea"/>
                <a:cs typeface="+mn-cs"/>
              </a:rPr>
              <a:t>Creative writing </a:t>
            </a:r>
            <a:endParaRPr lang="en-GB" sz="3600" dirty="0">
              <a:solidFill>
                <a:schemeClr val="accent6">
                  <a:lumMod val="50000"/>
                </a:schemeClr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B369D7E-32EA-B1A6-88BA-187D580B9581}"/>
              </a:ext>
            </a:extLst>
          </p:cNvPr>
          <p:cNvSpPr txBox="1"/>
          <p:nvPr/>
        </p:nvSpPr>
        <p:spPr>
          <a:xfrm>
            <a:off x="962163" y="5343072"/>
            <a:ext cx="54990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21792">
              <a:spcAft>
                <a:spcPts val="600"/>
              </a:spcAft>
            </a:pPr>
            <a:r>
              <a:rPr lang="en-GB" sz="24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 Cursive Looped" panose="02000000000000000000" pitchFamily="2" charset="0"/>
                <a:ea typeface="+mn-ea"/>
                <a:cs typeface="+mn-cs"/>
              </a:rPr>
              <a:t>Maths – times tables rock stars</a:t>
            </a:r>
            <a:endParaRPr lang="en-GB" sz="3600" dirty="0">
              <a:solidFill>
                <a:schemeClr val="tx1">
                  <a:lumMod val="75000"/>
                  <a:lumOff val="25000"/>
                </a:schemeClr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5122" name="Picture 2" descr="Learning difficulties &amp; learning disorders | Raising Children Network">
            <a:extLst>
              <a:ext uri="{FF2B5EF4-FFF2-40B4-BE49-F238E27FC236}">
                <a16:creationId xmlns:a16="http://schemas.microsoft.com/office/drawing/2014/main" id="{D5507D31-7042-953C-5356-82EA037BD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1497" y="892583"/>
            <a:ext cx="3180384" cy="2385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ow are Organizations Helping Bridge the Digital Divide">
            <a:extLst>
              <a:ext uri="{FF2B5EF4-FFF2-40B4-BE49-F238E27FC236}">
                <a16:creationId xmlns:a16="http://schemas.microsoft.com/office/drawing/2014/main" id="{4133B8F1-CDD2-BD0D-1D5A-0D75D10094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3425" y="3682087"/>
            <a:ext cx="3986590" cy="2242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6949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/>
      <p:bldP spid="8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59332CA11941E418A592E89160FEA59" ma:contentTypeVersion="13" ma:contentTypeDescription="Create a new document." ma:contentTypeScope="" ma:versionID="3421eef7b3fc75826e7c831499817549">
  <xsd:schema xmlns:xsd="http://www.w3.org/2001/XMLSchema" xmlns:xs="http://www.w3.org/2001/XMLSchema" xmlns:p="http://schemas.microsoft.com/office/2006/metadata/properties" xmlns:ns2="a2a748dd-56e8-4937-9d99-5a584c26b1b0" xmlns:ns3="55b99bd0-4bf8-4220-92a0-b6dc5aec4ab1" targetNamespace="http://schemas.microsoft.com/office/2006/metadata/properties" ma:root="true" ma:fieldsID="9bb0f9a8d0a79b24e93dfc03e11a0c80" ns2:_="" ns3:_="">
    <xsd:import namespace="a2a748dd-56e8-4937-9d99-5a584c26b1b0"/>
    <xsd:import namespace="55b99bd0-4bf8-4220-92a0-b6dc5aec4ab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2a748dd-56e8-4937-9d99-5a584c26b1b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483a5a3d-d8a1-4e79-861d-642499cd464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5b99bd0-4bf8-4220-92a0-b6dc5aec4ab1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207db4fe-9170-4c62-9584-b107a9a8d8e7}" ma:internalName="TaxCatchAll" ma:showField="CatchAllData" ma:web="55b99bd0-4bf8-4220-92a0-b6dc5aec4ab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5b99bd0-4bf8-4220-92a0-b6dc5aec4ab1" xsi:nil="true"/>
    <lcf76f155ced4ddcb4097134ff3c332f xmlns="a2a748dd-56e8-4937-9d99-5a584c26b1b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E76FBB1-FCA5-4566-A345-FF588BFE66D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A2A37A6-43CC-4FED-88AD-85F5BA40A3F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2a748dd-56e8-4937-9d99-5a584c26b1b0"/>
    <ds:schemaRef ds:uri="55b99bd0-4bf8-4220-92a0-b6dc5aec4ab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271CFA6-3580-48D9-8975-DEDB43D6A130}">
  <ds:schemaRefs>
    <ds:schemaRef ds:uri="http://schemas.microsoft.com/office/2006/documentManagement/types"/>
    <ds:schemaRef ds:uri="http://purl.org/dc/dcmitype/"/>
    <ds:schemaRef ds:uri="http://www.w3.org/XML/1998/namespace"/>
    <ds:schemaRef ds:uri="55b99bd0-4bf8-4220-92a0-b6dc5aec4ab1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a2a748dd-56e8-4937-9d99-5a584c26b1b0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400</Words>
  <Application>Microsoft Office PowerPoint</Application>
  <PresentationFormat>Widescreen</PresentationFormat>
  <Paragraphs>75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Twinkl Cursive Looped</vt:lpstr>
      <vt:lpstr>Office Theme</vt:lpstr>
      <vt:lpstr>Welcome to Year 2</vt:lpstr>
      <vt:lpstr>Year 2 team</vt:lpstr>
      <vt:lpstr>Routines </vt:lpstr>
      <vt:lpstr>PowerPoint Presentation</vt:lpstr>
      <vt:lpstr>PowerPoint Presentation</vt:lpstr>
      <vt:lpstr>PowerPoint Presentation</vt:lpstr>
      <vt:lpstr>Maths: White Rose &amp; NCETM   (National Centre for Excellence in the Teaching of Mathematics)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5 – Elm Class</dc:title>
  <dc:creator>Nicky Brogan</dc:creator>
  <cp:lastModifiedBy>Ben Davey</cp:lastModifiedBy>
  <cp:revision>42</cp:revision>
  <dcterms:created xsi:type="dcterms:W3CDTF">2023-07-09T13:42:22Z</dcterms:created>
  <dcterms:modified xsi:type="dcterms:W3CDTF">2024-09-20T10:18:57Z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0x010100159332CA11941E418A592E89160FEA59</vt:lpwstr>
  </property>
</Properties>
</file>